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41"/>
  </p:notesMasterIdLst>
  <p:sldIdLst>
    <p:sldId id="437" r:id="rId2"/>
    <p:sldId id="465" r:id="rId3"/>
    <p:sldId id="466" r:id="rId4"/>
    <p:sldId id="489" r:id="rId5"/>
    <p:sldId id="522" r:id="rId6"/>
    <p:sldId id="491" r:id="rId7"/>
    <p:sldId id="490" r:id="rId8"/>
    <p:sldId id="488" r:id="rId9"/>
    <p:sldId id="500" r:id="rId10"/>
    <p:sldId id="492" r:id="rId11"/>
    <p:sldId id="494" r:id="rId12"/>
    <p:sldId id="495" r:id="rId13"/>
    <p:sldId id="496" r:id="rId14"/>
    <p:sldId id="498" r:id="rId15"/>
    <p:sldId id="499" r:id="rId16"/>
    <p:sldId id="493" r:id="rId17"/>
    <p:sldId id="497" r:id="rId18"/>
    <p:sldId id="523" r:id="rId19"/>
    <p:sldId id="501" r:id="rId20"/>
    <p:sldId id="502" r:id="rId21"/>
    <p:sldId id="503" r:id="rId22"/>
    <p:sldId id="507" r:id="rId23"/>
    <p:sldId id="509" r:id="rId24"/>
    <p:sldId id="519" r:id="rId25"/>
    <p:sldId id="520" r:id="rId26"/>
    <p:sldId id="521" r:id="rId27"/>
    <p:sldId id="504" r:id="rId28"/>
    <p:sldId id="505" r:id="rId29"/>
    <p:sldId id="506" r:id="rId30"/>
    <p:sldId id="508" r:id="rId31"/>
    <p:sldId id="510" r:id="rId32"/>
    <p:sldId id="511" r:id="rId33"/>
    <p:sldId id="516" r:id="rId34"/>
    <p:sldId id="518" r:id="rId35"/>
    <p:sldId id="512" r:id="rId36"/>
    <p:sldId id="513" r:id="rId37"/>
    <p:sldId id="514" r:id="rId38"/>
    <p:sldId id="515" r:id="rId39"/>
    <p:sldId id="517"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1AC2"/>
    <a:srgbClr val="008040"/>
    <a:srgbClr val="800040"/>
    <a:srgbClr val="FF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05" autoAdjust="0"/>
    <p:restoredTop sz="87238" autoAdjust="0"/>
  </p:normalViewPr>
  <p:slideViewPr>
    <p:cSldViewPr snapToGrid="0" snapToObjects="1">
      <p:cViewPr varScale="1">
        <p:scale>
          <a:sx n="88" d="100"/>
          <a:sy n="88" d="100"/>
        </p:scale>
        <p:origin x="-112"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765C14-AB40-F042-B32B-D1D2D278AC25}" type="datetimeFigureOut">
              <a:rPr lang="en-US" smtClean="0"/>
              <a:t>9/24/14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26381D-D8CE-1540-8682-86853DC2F740}" type="slidenum">
              <a:rPr lang="en-US" smtClean="0"/>
              <a:t>‹#›</a:t>
            </a:fld>
            <a:endParaRPr lang="en-US"/>
          </a:p>
        </p:txBody>
      </p:sp>
    </p:spTree>
    <p:extLst>
      <p:ext uri="{BB962C8B-B14F-4D97-AF65-F5344CB8AC3E}">
        <p14:creationId xmlns:p14="http://schemas.microsoft.com/office/powerpoint/2010/main" val="9909926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searchengineland.com</a:t>
            </a:r>
            <a:r>
              <a:rPr lang="en-US" dirty="0" smtClean="0"/>
              <a:t>/</a:t>
            </a:r>
            <a:r>
              <a:rPr lang="en-US" dirty="0" err="1" smtClean="0"/>
              <a:t>figz</a:t>
            </a:r>
            <a:r>
              <a:rPr lang="en-US" dirty="0" smtClean="0"/>
              <a:t>/</a:t>
            </a:r>
            <a:r>
              <a:rPr lang="en-US" dirty="0" err="1" smtClean="0"/>
              <a:t>wp</a:t>
            </a:r>
            <a:r>
              <a:rPr lang="en-US" dirty="0" smtClean="0"/>
              <a:t>-content/</a:t>
            </a:r>
            <a:r>
              <a:rPr lang="en-US" dirty="0" err="1" smtClean="0"/>
              <a:t>seloads</a:t>
            </a:r>
            <a:r>
              <a:rPr lang="en-US" dirty="0" smtClean="0"/>
              <a:t>/2014/01/</a:t>
            </a:r>
            <a:r>
              <a:rPr lang="en-US" dirty="0" err="1" smtClean="0"/>
              <a:t>personas.jpg</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1</a:t>
            </a:fld>
            <a:endParaRPr lang="en-US"/>
          </a:p>
        </p:txBody>
      </p:sp>
    </p:spTree>
    <p:extLst>
      <p:ext uri="{BB962C8B-B14F-4D97-AF65-F5344CB8AC3E}">
        <p14:creationId xmlns:p14="http://schemas.microsoft.com/office/powerpoint/2010/main" val="432544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Weather? Movement? Ambient noise?</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28</a:t>
            </a:fld>
            <a:endParaRPr lang="en-US"/>
          </a:p>
        </p:txBody>
      </p:sp>
    </p:spTree>
    <p:extLst>
      <p:ext uri="{BB962C8B-B14F-4D97-AF65-F5344CB8AC3E}">
        <p14:creationId xmlns:p14="http://schemas.microsoft.com/office/powerpoint/2010/main" val="394150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img.qz.com</a:t>
            </a:r>
            <a:r>
              <a:rPr lang="en-US" dirty="0" smtClean="0"/>
              <a:t>/2014/09/thumb-zones-</a:t>
            </a:r>
            <a:r>
              <a:rPr lang="en-US" dirty="0" err="1" smtClean="0"/>
              <a:t>lineup.png</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30</a:t>
            </a:fld>
            <a:endParaRPr lang="en-US"/>
          </a:p>
        </p:txBody>
      </p:sp>
    </p:spTree>
    <p:extLst>
      <p:ext uri="{BB962C8B-B14F-4D97-AF65-F5344CB8AC3E}">
        <p14:creationId xmlns:p14="http://schemas.microsoft.com/office/powerpoint/2010/main" val="3924690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gesture, http://</a:t>
            </a:r>
            <a:r>
              <a:rPr lang="en-US" dirty="0" err="1" smtClean="0"/>
              <a:t>upload.wikimedia.org</a:t>
            </a:r>
            <a:r>
              <a:rPr lang="en-US" dirty="0" smtClean="0"/>
              <a:t>/</a:t>
            </a:r>
            <a:r>
              <a:rPr lang="en-US" dirty="0" err="1" smtClean="0"/>
              <a:t>wikipedia</a:t>
            </a:r>
            <a:r>
              <a:rPr lang="en-US" dirty="0" smtClean="0"/>
              <a:t>/commons/c/cc/</a:t>
            </a:r>
            <a:r>
              <a:rPr lang="en-US" dirty="0" err="1" smtClean="0"/>
              <a:t>Pinch_zoom.png</a:t>
            </a:r>
            <a:endParaRPr lang="en-US" dirty="0" smtClean="0"/>
          </a:p>
          <a:p>
            <a:r>
              <a:rPr lang="en-US" dirty="0" smtClean="0"/>
              <a:t>Hamburger menu, http://</a:t>
            </a:r>
            <a:r>
              <a:rPr lang="en-US" dirty="0" err="1" smtClean="0"/>
              <a:t>www.attacat.co.uk</a:t>
            </a:r>
            <a:r>
              <a:rPr lang="en-US" dirty="0" smtClean="0"/>
              <a:t>/</a:t>
            </a:r>
            <a:r>
              <a:rPr lang="en-US" dirty="0" err="1" smtClean="0"/>
              <a:t>wp</a:t>
            </a:r>
            <a:r>
              <a:rPr lang="en-US" dirty="0" smtClean="0"/>
              <a:t>-content/uploads/burger1.png</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31</a:t>
            </a:fld>
            <a:endParaRPr lang="en-US"/>
          </a:p>
        </p:txBody>
      </p:sp>
    </p:spTree>
    <p:extLst>
      <p:ext uri="{BB962C8B-B14F-4D97-AF65-F5344CB8AC3E}">
        <p14:creationId xmlns:p14="http://schemas.microsoft.com/office/powerpoint/2010/main" val="2858060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www.telerik.com</a:t>
            </a:r>
            <a:r>
              <a:rPr lang="en-US" dirty="0" smtClean="0"/>
              <a:t>/</a:t>
            </a:r>
            <a:r>
              <a:rPr lang="en-US" dirty="0" err="1" smtClean="0"/>
              <a:t>sfimages</a:t>
            </a:r>
            <a:r>
              <a:rPr lang="en-US" dirty="0" smtClean="0"/>
              <a:t>/default-</a:t>
            </a:r>
            <a:r>
              <a:rPr lang="en-US" dirty="0" err="1" smtClean="0"/>
              <a:t>sohttp</a:t>
            </a:r>
            <a:r>
              <a:rPr lang="en-US" dirty="0" smtClean="0"/>
              <a:t>://</a:t>
            </a:r>
            <a:r>
              <a:rPr lang="en-US" dirty="0" err="1" smtClean="0"/>
              <a:t>www.jsftoolbox.com</a:t>
            </a:r>
            <a:r>
              <a:rPr lang="en-US" dirty="0" smtClean="0"/>
              <a:t>/images/</a:t>
            </a:r>
            <a:r>
              <a:rPr lang="en-US" dirty="0" err="1" smtClean="0"/>
              <a:t>trinidad</a:t>
            </a:r>
            <a:r>
              <a:rPr lang="en-US" dirty="0" smtClean="0"/>
              <a:t>/</a:t>
            </a:r>
            <a:r>
              <a:rPr lang="en-US" dirty="0" err="1" smtClean="0"/>
              <a:t>trinidad-tr-inputDate.gifurce</a:t>
            </a:r>
            <a:r>
              <a:rPr lang="en-US" dirty="0" smtClean="0"/>
              <a:t>/</a:t>
            </a:r>
            <a:r>
              <a:rPr lang="en-US" dirty="0" err="1" smtClean="0"/>
              <a:t>productsimages</a:t>
            </a:r>
            <a:r>
              <a:rPr lang="en-US" dirty="0" smtClean="0"/>
              <a:t>/</a:t>
            </a:r>
            <a:r>
              <a:rPr lang="en-US" dirty="0" err="1" smtClean="0"/>
              <a:t>asp.net-ajax</a:t>
            </a:r>
            <a:r>
              <a:rPr lang="en-US" dirty="0" smtClean="0"/>
              <a:t>/</a:t>
            </a:r>
            <a:r>
              <a:rPr lang="en-US" dirty="0" err="1" smtClean="0"/>
              <a:t>productitemfeatures</a:t>
            </a:r>
            <a:r>
              <a:rPr lang="en-US" dirty="0" smtClean="0"/>
              <a:t>/</a:t>
            </a:r>
            <a:r>
              <a:rPr lang="en-US" dirty="0" err="1" smtClean="0"/>
              <a:t>input_raddateinput_screenshot-png.png?sfvrsn</a:t>
            </a:r>
            <a:r>
              <a:rPr lang="en-US" dirty="0" smtClean="0"/>
              <a:t>=0</a:t>
            </a:r>
          </a:p>
          <a:p>
            <a:endParaRPr lang="en-US" dirty="0" smtClean="0"/>
          </a:p>
          <a:p>
            <a:r>
              <a:rPr lang="en-US" dirty="0" smtClean="0"/>
              <a:t>Reduce number of clicks AND reduce error</a:t>
            </a:r>
          </a:p>
          <a:p>
            <a:r>
              <a:rPr lang="en-US" dirty="0" smtClean="0"/>
              <a:t>Can we simplify</a:t>
            </a:r>
            <a:r>
              <a:rPr lang="en-US" baseline="0" dirty="0" smtClean="0"/>
              <a:t> this further? What if we are making an airline reservation app?</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34</a:t>
            </a:fld>
            <a:endParaRPr lang="en-US"/>
          </a:p>
        </p:txBody>
      </p:sp>
    </p:spTree>
    <p:extLst>
      <p:ext uri="{BB962C8B-B14F-4D97-AF65-F5344CB8AC3E}">
        <p14:creationId xmlns:p14="http://schemas.microsoft.com/office/powerpoint/2010/main" val="1206352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35</a:t>
            </a:fld>
            <a:endParaRPr lang="en-US"/>
          </a:p>
        </p:txBody>
      </p:sp>
    </p:spTree>
    <p:extLst>
      <p:ext uri="{BB962C8B-B14F-4D97-AF65-F5344CB8AC3E}">
        <p14:creationId xmlns:p14="http://schemas.microsoft.com/office/powerpoint/2010/main" val="3902982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MasterCard ATM hunter http://</a:t>
            </a:r>
            <a:r>
              <a:rPr lang="en-US" dirty="0" err="1" smtClean="0"/>
              <a:t>www.mastercard.us</a:t>
            </a:r>
            <a:r>
              <a:rPr lang="en-US" dirty="0" smtClean="0"/>
              <a:t>/small-business/mobile/</a:t>
            </a:r>
            <a:r>
              <a:rPr lang="en-US" dirty="0" err="1" smtClean="0"/>
              <a:t>atm-hunter.html</a:t>
            </a:r>
            <a:r>
              <a:rPr lang="en-US" dirty="0" smtClean="0"/>
              <a:t>	</a:t>
            </a:r>
          </a:p>
          <a:p>
            <a:r>
              <a:rPr lang="en-US" dirty="0" smtClean="0"/>
              <a:t>http://</a:t>
            </a:r>
            <a:r>
              <a:rPr lang="en-US" dirty="0" err="1" smtClean="0"/>
              <a:t>www.wpcentral.com</a:t>
            </a:r>
            <a:r>
              <a:rPr lang="en-US" dirty="0" smtClean="0"/>
              <a:t>/sites/</a:t>
            </a:r>
            <a:r>
              <a:rPr lang="en-US" dirty="0" err="1" smtClean="0"/>
              <a:t>wpcentral.com</a:t>
            </a:r>
            <a:r>
              <a:rPr lang="en-US" dirty="0" smtClean="0"/>
              <a:t>/files/styles/</a:t>
            </a:r>
            <a:r>
              <a:rPr lang="en-US" dirty="0" err="1" smtClean="0"/>
              <a:t>large_wm_blw</a:t>
            </a:r>
            <a:r>
              <a:rPr lang="en-US" dirty="0" smtClean="0"/>
              <a:t>/public/field/image/2014/04/</a:t>
            </a:r>
            <a:r>
              <a:rPr lang="en-US" dirty="0" err="1" smtClean="0"/>
              <a:t>Drive_Mode.jpg?itok</a:t>
            </a:r>
            <a:r>
              <a:rPr lang="en-US" dirty="0" smtClean="0"/>
              <a:t>=</a:t>
            </a:r>
            <a:r>
              <a:rPr lang="en-US" dirty="0" err="1" smtClean="0"/>
              <a:t>EEfziraX</a:t>
            </a:r>
            <a:endParaRPr lang="en-US" dirty="0" smtClean="0"/>
          </a:p>
          <a:p>
            <a:r>
              <a:rPr lang="en-US" dirty="0" err="1" smtClean="0"/>
              <a:t>Iphone</a:t>
            </a:r>
            <a:r>
              <a:rPr lang="en-US" dirty="0" smtClean="0"/>
              <a:t> keyboard http://</a:t>
            </a:r>
            <a:r>
              <a:rPr lang="en-US" dirty="0" err="1" smtClean="0"/>
              <a:t>img.wonderhowto.com</a:t>
            </a:r>
            <a:r>
              <a:rPr lang="en-US" dirty="0" smtClean="0"/>
              <a:t>/</a:t>
            </a:r>
            <a:r>
              <a:rPr lang="en-US" dirty="0" err="1" smtClean="0"/>
              <a:t>img</a:t>
            </a:r>
            <a:r>
              <a:rPr lang="en-US" dirty="0" smtClean="0"/>
              <a:t>/87/34/63546643204426/0/6-best-third-party-keyboards-available-right-now-for-ios-8.w654.jpg</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38</a:t>
            </a:fld>
            <a:endParaRPr lang="en-US"/>
          </a:p>
        </p:txBody>
      </p:sp>
    </p:spTree>
    <p:extLst>
      <p:ext uri="{BB962C8B-B14F-4D97-AF65-F5344CB8AC3E}">
        <p14:creationId xmlns:p14="http://schemas.microsoft.com/office/powerpoint/2010/main" val="4205022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ended is part</a:t>
            </a:r>
            <a:r>
              <a:rPr lang="en-US" baseline="0" dirty="0" smtClean="0"/>
              <a:t> of the class, graduate class. So if you want feedback don’t hesitate to ask me or TAs</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3</a:t>
            </a:fld>
            <a:endParaRPr lang="en-US"/>
          </a:p>
        </p:txBody>
      </p:sp>
    </p:spTree>
    <p:extLst>
      <p:ext uri="{BB962C8B-B14F-4D97-AF65-F5344CB8AC3E}">
        <p14:creationId xmlns:p14="http://schemas.microsoft.com/office/powerpoint/2010/main" val="1482534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www.fabiangarzon.com</a:t>
            </a:r>
            <a:r>
              <a:rPr lang="en-US" dirty="0" smtClean="0"/>
              <a:t>/Images/</a:t>
            </a:r>
            <a:r>
              <a:rPr lang="en-US" dirty="0" err="1" smtClean="0"/>
              <a:t>mobile_deals</a:t>
            </a:r>
            <a:r>
              <a:rPr lang="en-US" dirty="0" smtClean="0"/>
              <a:t>/storyboard/storyboard_1.jpg</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9</a:t>
            </a:fld>
            <a:endParaRPr lang="en-US"/>
          </a:p>
        </p:txBody>
      </p:sp>
    </p:spTree>
    <p:extLst>
      <p:ext uri="{BB962C8B-B14F-4D97-AF65-F5344CB8AC3E}">
        <p14:creationId xmlns:p14="http://schemas.microsoft.com/office/powerpoint/2010/main" val="2492117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12</a:t>
            </a:fld>
            <a:endParaRPr lang="en-US"/>
          </a:p>
        </p:txBody>
      </p:sp>
    </p:spTree>
    <p:extLst>
      <p:ext uri="{BB962C8B-B14F-4D97-AF65-F5344CB8AC3E}">
        <p14:creationId xmlns:p14="http://schemas.microsoft.com/office/powerpoint/2010/main" val="3340375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Tongue input, http://</a:t>
            </a:r>
            <a:r>
              <a:rPr lang="en-US" dirty="0" err="1" smtClean="0"/>
              <a:t>inputandoutputdevices.wikispaces.com</a:t>
            </a:r>
            <a:r>
              <a:rPr lang="en-US" dirty="0" smtClean="0"/>
              <a:t>/file/view/tongue-</a:t>
            </a:r>
            <a:r>
              <a:rPr lang="en-US" dirty="0" err="1" smtClean="0"/>
              <a:t>device.jpg</a:t>
            </a:r>
            <a:r>
              <a:rPr lang="en-US" dirty="0" smtClean="0"/>
              <a:t>/113010739/323x238/tongue-</a:t>
            </a:r>
            <a:r>
              <a:rPr lang="en-US" dirty="0" err="1" smtClean="0"/>
              <a:t>device.jpg</a:t>
            </a:r>
            <a:endParaRPr lang="en-US" dirty="0" smtClean="0"/>
          </a:p>
          <a:p>
            <a:r>
              <a:rPr lang="en-US" dirty="0" smtClean="0"/>
              <a:t>Oculu</a:t>
            </a:r>
            <a:r>
              <a:rPr lang="en-US" baseline="0" dirty="0" smtClean="0"/>
              <a:t>s rift </a:t>
            </a:r>
            <a:r>
              <a:rPr lang="en-US" dirty="0" smtClean="0"/>
              <a:t>http://static3.businessinsider.com/image/51d1949aecad04ad3e000000/heres-what-happened-when-we-strapped-a-bunch-of-people-into-the-oculus-rift-virtual-reality-headset.jpg</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19</a:t>
            </a:fld>
            <a:endParaRPr lang="en-US"/>
          </a:p>
        </p:txBody>
      </p:sp>
    </p:spTree>
    <p:extLst>
      <p:ext uri="{BB962C8B-B14F-4D97-AF65-F5344CB8AC3E}">
        <p14:creationId xmlns:p14="http://schemas.microsoft.com/office/powerpoint/2010/main" val="2020919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Swype</a:t>
            </a:r>
            <a:r>
              <a:rPr lang="en-US" dirty="0" smtClean="0"/>
              <a:t>, http://9to5google.files.wordpress.com/2011/10/swype-100621.jpg</a:t>
            </a:r>
          </a:p>
          <a:p>
            <a:r>
              <a:rPr lang="en-US" dirty="0" smtClean="0"/>
              <a:t>Tinder, http://s3.r29static.com/bin/entry/69a/x/1075078/</a:t>
            </a:r>
            <a:r>
              <a:rPr lang="en-US" dirty="0" err="1" smtClean="0"/>
              <a:t>image.jpg</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22</a:t>
            </a:fld>
            <a:endParaRPr lang="en-US"/>
          </a:p>
        </p:txBody>
      </p:sp>
    </p:spTree>
    <p:extLst>
      <p:ext uri="{BB962C8B-B14F-4D97-AF65-F5344CB8AC3E}">
        <p14:creationId xmlns:p14="http://schemas.microsoft.com/office/powerpoint/2010/main" val="2997258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Glee Karaoke, http://</a:t>
            </a:r>
            <a:r>
              <a:rPr lang="en-US" dirty="0" err="1" smtClean="0"/>
              <a:t>inventorspot.com</a:t>
            </a:r>
            <a:r>
              <a:rPr lang="en-US" dirty="0" smtClean="0"/>
              <a:t>/files/images/Glee_-_1.img_assist_custom.jpg</a:t>
            </a:r>
          </a:p>
          <a:p>
            <a:r>
              <a:rPr lang="en-US" dirty="0" smtClean="0"/>
              <a:t>Barcode scanner, http://</a:t>
            </a:r>
            <a:r>
              <a:rPr lang="en-US" dirty="0" err="1" smtClean="0"/>
              <a:t>contentinjection.com</a:t>
            </a:r>
            <a:r>
              <a:rPr lang="en-US" dirty="0" smtClean="0"/>
              <a:t>/</a:t>
            </a:r>
            <a:r>
              <a:rPr lang="en-US" dirty="0" err="1" smtClean="0"/>
              <a:t>wp</a:t>
            </a:r>
            <a:r>
              <a:rPr lang="en-US" dirty="0" smtClean="0"/>
              <a:t>-content/uploads/2014/03/reliable-barcode-scanner-</a:t>
            </a:r>
            <a:r>
              <a:rPr lang="en-US" dirty="0" err="1" smtClean="0"/>
              <a:t>app.jpg</a:t>
            </a:r>
            <a:endParaRPr lang="en-US" dirty="0" smtClean="0"/>
          </a:p>
          <a:p>
            <a:r>
              <a:rPr lang="en-US" dirty="0" smtClean="0"/>
              <a:t>Yoga</a:t>
            </a:r>
            <a:r>
              <a:rPr lang="en-US" baseline="0" dirty="0" smtClean="0"/>
              <a:t> </a:t>
            </a:r>
            <a:r>
              <a:rPr lang="en-US" baseline="0" dirty="0" err="1" smtClean="0"/>
              <a:t>Klinect</a:t>
            </a:r>
            <a:r>
              <a:rPr lang="en-US" baseline="0" dirty="0" smtClean="0"/>
              <a:t> app, http://</a:t>
            </a:r>
            <a:r>
              <a:rPr lang="en-US" baseline="0" dirty="0" err="1" smtClean="0"/>
              <a:t>gadgetizor.com</a:t>
            </a:r>
            <a:r>
              <a:rPr lang="en-US" baseline="0" dirty="0" smtClean="0"/>
              <a:t>/</a:t>
            </a:r>
            <a:r>
              <a:rPr lang="en-US" baseline="0" dirty="0" err="1" smtClean="0"/>
              <a:t>wp</a:t>
            </a:r>
            <a:r>
              <a:rPr lang="en-US" baseline="0" dirty="0" smtClean="0"/>
              <a:t>-content/uploads/2012/04/ct51.jpg</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23</a:t>
            </a:fld>
            <a:endParaRPr lang="en-US"/>
          </a:p>
        </p:txBody>
      </p:sp>
    </p:spTree>
    <p:extLst>
      <p:ext uri="{BB962C8B-B14F-4D97-AF65-F5344CB8AC3E}">
        <p14:creationId xmlns:p14="http://schemas.microsoft.com/office/powerpoint/2010/main" val="297892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www.billbuxton.com</a:t>
            </a:r>
            <a:r>
              <a:rPr lang="en-US" dirty="0" smtClean="0"/>
              <a:t>/</a:t>
            </a:r>
            <a:r>
              <a:rPr lang="en-US" dirty="0" err="1" smtClean="0"/>
              <a:t>inputTimeline.html</a:t>
            </a:r>
            <a:r>
              <a:rPr lang="en-US" dirty="0" smtClean="0"/>
              <a:t/>
            </a:r>
            <a:br>
              <a:rPr lang="en-US" dirty="0" smtClean="0"/>
            </a:br>
            <a:r>
              <a:rPr lang="en-US" dirty="0" smtClean="0"/>
              <a:t/>
            </a:r>
            <a:br>
              <a:rPr lang="en-US" dirty="0" smtClean="0"/>
            </a:br>
            <a:r>
              <a:rPr lang="en-US" dirty="0" smtClean="0"/>
              <a:t>Thanks,</a:t>
            </a:r>
            <a:r>
              <a:rPr lang="en-US" baseline="0" dirty="0" smtClean="0"/>
              <a:t> Jennings!</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24</a:t>
            </a:fld>
            <a:endParaRPr lang="en-US"/>
          </a:p>
        </p:txBody>
      </p:sp>
    </p:spTree>
    <p:extLst>
      <p:ext uri="{BB962C8B-B14F-4D97-AF65-F5344CB8AC3E}">
        <p14:creationId xmlns:p14="http://schemas.microsoft.com/office/powerpoint/2010/main" val="3997285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research.microsoft.com</a:t>
            </a:r>
            <a:r>
              <a:rPr lang="en-US" dirty="0" smtClean="0"/>
              <a:t>/en-us/um/people/</a:t>
            </a:r>
            <a:r>
              <a:rPr lang="en-US" dirty="0" err="1" smtClean="0"/>
              <a:t>bibuxton</a:t>
            </a:r>
            <a:r>
              <a:rPr lang="en-US" dirty="0" smtClean="0"/>
              <a:t>/</a:t>
            </a:r>
            <a:r>
              <a:rPr lang="en-US" dirty="0" err="1" smtClean="0"/>
              <a:t>buxtoncollection</a:t>
            </a:r>
            <a:r>
              <a:rPr lang="en-US" dirty="0" smtClean="0"/>
              <a:t>/</a:t>
            </a:r>
            <a:r>
              <a:rPr lang="en-US" dirty="0" err="1" smtClean="0"/>
              <a:t>browse.aspx</a:t>
            </a:r>
            <a:endParaRPr lang="en-US" dirty="0" smtClean="0"/>
          </a:p>
          <a:p>
            <a:endParaRPr lang="en-US" dirty="0" smtClean="0"/>
          </a:p>
          <a:p>
            <a:r>
              <a:rPr lang="en-US" dirty="0" smtClean="0"/>
              <a:t>Thanks to Jennings</a:t>
            </a:r>
            <a:endParaRPr lang="en-US" dirty="0"/>
          </a:p>
        </p:txBody>
      </p:sp>
      <p:sp>
        <p:nvSpPr>
          <p:cNvPr id="4" name="Slide Number Placeholder 3"/>
          <p:cNvSpPr>
            <a:spLocks noGrp="1"/>
          </p:cNvSpPr>
          <p:nvPr>
            <p:ph type="sldNum" sz="quarter" idx="10"/>
          </p:nvPr>
        </p:nvSpPr>
        <p:spPr/>
        <p:txBody>
          <a:bodyPr/>
          <a:lstStyle/>
          <a:p>
            <a:fld id="{6C26381D-D8CE-1540-8682-86853DC2F740}" type="slidenum">
              <a:rPr lang="en-US" smtClean="0"/>
              <a:t>25</a:t>
            </a:fld>
            <a:endParaRPr lang="en-US"/>
          </a:p>
        </p:txBody>
      </p:sp>
    </p:spTree>
    <p:extLst>
      <p:ext uri="{BB962C8B-B14F-4D97-AF65-F5344CB8AC3E}">
        <p14:creationId xmlns:p14="http://schemas.microsoft.com/office/powerpoint/2010/main" val="4187702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chemeClr val="bg1"/>
                </a:solidFill>
              </a:defRPr>
            </a:lvl1pPr>
          </a:lstStyle>
          <a:p>
            <a:r>
              <a:rPr lang="en-US" smtClean="0"/>
              <a:t>Click to edit Master title style</a:t>
            </a:r>
            <a:endParaRPr lang="en-US"/>
          </a:p>
        </p:txBody>
      </p:sp>
      <p:sp>
        <p:nvSpPr>
          <p:cNvPr id="7" name="Tex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latin typeface="Helvetica Neue"/>
                <a:cs typeface="Helvetica Neue"/>
              </a:defRPr>
            </a:lvl1pPr>
          </a:lstStyle>
          <a:p>
            <a:fld id="{6BFECD78-3C8E-49F2-8FAB-59489D168ABB}" type="datetimeFigureOut">
              <a:rPr lang="en-US" smtClean="0"/>
              <a:pPr/>
              <a:t>9/24/14</a:t>
            </a:fld>
            <a:endParaRPr lang="en-US"/>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latin typeface="Helvetica Neue"/>
                <a:cs typeface="Helvetica Neue"/>
              </a:defRPr>
            </a:lvl1pPr>
          </a:lstStyle>
          <a:p>
            <a:endParaRPr lang="en-US"/>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latin typeface="Helvetica Neue"/>
                <a:cs typeface="Helvetica Neue"/>
              </a:defRPr>
            </a:lvl1pPr>
          </a:lstStyle>
          <a:p>
            <a:fld id="{0FB56013-B943-42BA-886F-6F9D4EB85E9D}" type="slidenum">
              <a:rPr lang="en-US" smtClean="0"/>
              <a:pPr/>
              <a:t>‹#›</a:t>
            </a:fld>
            <a:endParaRPr lang="en-US"/>
          </a:p>
        </p:txBody>
      </p:sp>
    </p:spTree>
    <p:extLst>
      <p:ext uri="{BB962C8B-B14F-4D97-AF65-F5344CB8AC3E}">
        <p14:creationId xmlns:p14="http://schemas.microsoft.com/office/powerpoint/2010/main" val="24313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9/24/14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9/24/14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9/24/14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9/24/14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9/24/14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Neue"/>
                <a:cs typeface="Helvetica Neue"/>
              </a:defRPr>
            </a:lvl1pPr>
          </a:lstStyle>
          <a:p>
            <a:fld id="{6BFECD78-3C8E-49F2-8FAB-59489D168ABB}" type="datetimeFigureOut">
              <a:rPr lang="en-US" smtClean="0"/>
              <a:pPr/>
              <a:t>9/24/14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a:cs typeface="Helvetica Neue"/>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Neue"/>
                <a:cs typeface="Helvetica Neue"/>
              </a:defRPr>
            </a:lvl1pPr>
          </a:lstStyle>
          <a:p>
            <a:fld id="{0FB56013-B943-42BA-886F-6F9D4EB85E9D}" type="slidenum">
              <a:rPr lang="en-US" smtClean="0"/>
              <a:pPr/>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86" r:id="rId1"/>
    <p:sldLayoutId id="2147483697"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914400" rtl="0" eaLnBrk="1" latinLnBrk="0" hangingPunct="1">
        <a:spcBef>
          <a:spcPct val="0"/>
        </a:spcBef>
        <a:buNone/>
        <a:defRPr sz="4400" kern="1200">
          <a:solidFill>
            <a:schemeClr val="tx1"/>
          </a:solidFill>
          <a:latin typeface="Helvetica Neue"/>
          <a:ea typeface="+mj-ea"/>
          <a:cs typeface="Helvetica Neue"/>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Neue"/>
          <a:ea typeface="+mn-ea"/>
          <a:cs typeface="Helvetica Neue"/>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Neue"/>
          <a:ea typeface="+mn-ea"/>
          <a:cs typeface="Helvetica Neue"/>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Neue"/>
          <a:ea typeface="+mn-ea"/>
          <a:cs typeface="Helvetica Neue"/>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Neue"/>
          <a:ea typeface="+mn-ea"/>
          <a:cs typeface="Helvetica Neue"/>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iki.daimi.au.dk/pca/_files/weiser-orig.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measuringusability.com/blog/task-tips.php" TargetMode="External"/><Relationship Id="rId3" Type="http://schemas.openxmlformats.org/officeDocument/2006/relationships/hyperlink" Target="http://potoulis.edc.uoc.gr/application/scenarios_in_user-center.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markblythe.me.uk/MarkBlythe/Journals_files/Pastiche%20Scenarios.pdf" TargetMode="External"/><Relationship Id="rId3" Type="http://schemas.openxmlformats.org/officeDocument/2006/relationships/hyperlink" Target="http://dl.acm.org/citation.cfm?id=1241046"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youtube.com/watch?v=3eMCURWpNA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youtube.com/watch?v=hShY6xZWVGE" TargetMode="Externa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youtube.com/watch?v=9BnLbv6QYcA" TargetMode="Externa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ued.taobao.org/blog/wp-content/uploads/2006/10/Personas%20practice%20and%20theory.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6069" y="1"/>
            <a:ext cx="2477929" cy="6858000"/>
          </a:xfrm>
          <a:solidFill>
            <a:schemeClr val="bg1">
              <a:alpha val="76000"/>
            </a:schemeClr>
          </a:solidFill>
        </p:spPr>
        <p:txBody>
          <a:bodyPr>
            <a:normAutofit/>
          </a:bodyPr>
          <a:lstStyle/>
          <a:p>
            <a:r>
              <a:rPr lang="en-US" sz="3200" b="1" dirty="0" smtClean="0"/>
              <a:t>Scenarios,</a:t>
            </a:r>
            <a:br>
              <a:rPr lang="en-US" sz="3200" b="1" dirty="0" smtClean="0"/>
            </a:br>
            <a:r>
              <a:rPr lang="en-US" sz="3200" b="1" dirty="0" smtClean="0"/>
              <a:t>Input +</a:t>
            </a:r>
            <a:br>
              <a:rPr lang="en-US" sz="3200" b="1" dirty="0" smtClean="0"/>
            </a:br>
            <a:r>
              <a:rPr lang="en-US" sz="3200" b="1" dirty="0" smtClean="0"/>
              <a:t>Output</a:t>
            </a:r>
            <a:br>
              <a:rPr lang="en-US" sz="3200" b="1" dirty="0" smtClean="0"/>
            </a:br>
            <a:r>
              <a:rPr lang="en-US" sz="3200" b="1" dirty="0" smtClean="0"/>
              <a:t/>
            </a:r>
            <a:br>
              <a:rPr lang="en-US" sz="3200" b="1" dirty="0" smtClean="0"/>
            </a:br>
            <a:r>
              <a:rPr lang="en-US" sz="2400" dirty="0" smtClean="0"/>
              <a:t>CSCI </a:t>
            </a:r>
            <a:r>
              <a:rPr lang="en-US" sz="2400" dirty="0"/>
              <a:t>5839 </a:t>
            </a:r>
            <a:r>
              <a:rPr lang="en-US" sz="2400" dirty="0" smtClean="0"/>
              <a:t/>
            </a:r>
            <a:br>
              <a:rPr lang="en-US" sz="2400" dirty="0" smtClean="0"/>
            </a:br>
            <a:r>
              <a:rPr lang="en-US" sz="2400" dirty="0" smtClean="0"/>
              <a:t>Fall 2014 </a:t>
            </a:r>
            <a:br>
              <a:rPr lang="en-US" sz="2400" dirty="0" smtClean="0"/>
            </a:br>
            <a:r>
              <a:rPr lang="en-US" sz="2400" dirty="0" smtClean="0"/>
              <a:t>Shaun Kane</a:t>
            </a:r>
            <a:endParaRPr lang="en-US" sz="2400" b="1" dirty="0">
              <a:solidFill>
                <a:schemeClr val="tx1">
                  <a:lumMod val="75000"/>
                </a:schemeClr>
              </a:solidFill>
            </a:endParaRPr>
          </a:p>
        </p:txBody>
      </p:sp>
      <p:pic>
        <p:nvPicPr>
          <p:cNvPr id="3" name="Picture 2"/>
          <p:cNvPicPr>
            <a:picLocks noChangeAspect="1"/>
          </p:cNvPicPr>
          <p:nvPr/>
        </p:nvPicPr>
        <p:blipFill>
          <a:blip r:embed="rId3"/>
          <a:stretch>
            <a:fillRect/>
          </a:stretch>
        </p:blipFill>
        <p:spPr>
          <a:xfrm>
            <a:off x="447187" y="1486445"/>
            <a:ext cx="6218882" cy="3975642"/>
          </a:xfrm>
          <a:prstGeom prst="rect">
            <a:avLst/>
          </a:prstGeom>
        </p:spPr>
      </p:pic>
    </p:spTree>
    <p:extLst>
      <p:ext uri="{BB962C8B-B14F-4D97-AF65-F5344CB8AC3E}">
        <p14:creationId xmlns:p14="http://schemas.microsoft.com/office/powerpoint/2010/main" val="20807446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a:t>
            </a:r>
            <a:endParaRPr lang="en-US" dirty="0"/>
          </a:p>
        </p:txBody>
      </p:sp>
      <p:sp>
        <p:nvSpPr>
          <p:cNvPr id="3" name="Content Placeholder 2"/>
          <p:cNvSpPr>
            <a:spLocks noGrp="1"/>
          </p:cNvSpPr>
          <p:nvPr>
            <p:ph idx="1"/>
          </p:nvPr>
        </p:nvSpPr>
        <p:spPr/>
        <p:txBody>
          <a:bodyPr/>
          <a:lstStyle/>
          <a:p>
            <a:r>
              <a:rPr lang="en-US" dirty="0" smtClean="0"/>
              <a:t>We already generated tasks (through task analysis, brainstorming, competitive analysis)</a:t>
            </a:r>
          </a:p>
          <a:p>
            <a:endParaRPr lang="en-US" dirty="0"/>
          </a:p>
          <a:p>
            <a:r>
              <a:rPr lang="en-US" dirty="0" smtClean="0"/>
              <a:t>But:</a:t>
            </a:r>
          </a:p>
          <a:p>
            <a:pPr lvl="1"/>
            <a:r>
              <a:rPr lang="en-US" dirty="0" smtClean="0"/>
              <a:t>Tasks not very rich</a:t>
            </a:r>
          </a:p>
          <a:p>
            <a:pPr lvl="1"/>
            <a:r>
              <a:rPr lang="en-US" dirty="0" smtClean="0"/>
              <a:t>Do not capture the context of use</a:t>
            </a:r>
          </a:p>
          <a:p>
            <a:pPr lvl="1"/>
            <a:r>
              <a:rPr lang="en-US" dirty="0" smtClean="0"/>
              <a:t>Boring</a:t>
            </a:r>
            <a:endParaRPr lang="en-US" dirty="0"/>
          </a:p>
        </p:txBody>
      </p:sp>
    </p:spTree>
    <p:extLst>
      <p:ext uri="{BB962C8B-B14F-4D97-AF65-F5344CB8AC3E}">
        <p14:creationId xmlns:p14="http://schemas.microsoft.com/office/powerpoint/2010/main" val="35373666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a:t>
            </a:r>
            <a:endParaRPr lang="en-US" dirty="0"/>
          </a:p>
        </p:txBody>
      </p:sp>
      <p:sp>
        <p:nvSpPr>
          <p:cNvPr id="3" name="Content Placeholder 2"/>
          <p:cNvSpPr>
            <a:spLocks noGrp="1"/>
          </p:cNvSpPr>
          <p:nvPr>
            <p:ph idx="1"/>
          </p:nvPr>
        </p:nvSpPr>
        <p:spPr>
          <a:xfrm>
            <a:off x="457200" y="1600200"/>
            <a:ext cx="8229600" cy="5148844"/>
          </a:xfrm>
        </p:spPr>
        <p:txBody>
          <a:bodyPr>
            <a:normAutofit lnSpcReduction="10000"/>
          </a:bodyPr>
          <a:lstStyle/>
          <a:p>
            <a:r>
              <a:rPr lang="en-US" dirty="0" smtClean="0"/>
              <a:t>Very short stories describing how a user (represented by a persona) performs a task using technology</a:t>
            </a:r>
          </a:p>
          <a:p>
            <a:endParaRPr lang="en-US" dirty="0"/>
          </a:p>
          <a:p>
            <a:r>
              <a:rPr lang="en-US" dirty="0" smtClean="0"/>
              <a:t>Should capture</a:t>
            </a:r>
          </a:p>
          <a:p>
            <a:pPr lvl="1"/>
            <a:r>
              <a:rPr lang="en-US" dirty="0" smtClean="0"/>
              <a:t>The goal / problem</a:t>
            </a:r>
          </a:p>
          <a:p>
            <a:pPr lvl="1"/>
            <a:r>
              <a:rPr lang="en-US" dirty="0" smtClean="0"/>
              <a:t>Context (environment, activities)</a:t>
            </a:r>
          </a:p>
          <a:p>
            <a:pPr lvl="1"/>
            <a:r>
              <a:rPr lang="en-US" dirty="0" smtClean="0"/>
              <a:t>Technology used</a:t>
            </a:r>
          </a:p>
          <a:p>
            <a:pPr lvl="1"/>
            <a:r>
              <a:rPr lang="en-US" dirty="0" smtClean="0"/>
              <a:t>Steps taken</a:t>
            </a:r>
          </a:p>
          <a:p>
            <a:pPr lvl="1"/>
            <a:r>
              <a:rPr lang="en-US" dirty="0" smtClean="0"/>
              <a:t>Whether they are successful</a:t>
            </a:r>
          </a:p>
          <a:p>
            <a:endParaRPr lang="en-US" dirty="0"/>
          </a:p>
          <a:p>
            <a:endParaRPr lang="en-US" dirty="0"/>
          </a:p>
        </p:txBody>
      </p:sp>
    </p:spTree>
    <p:extLst>
      <p:ext uri="{BB962C8B-B14F-4D97-AF65-F5344CB8AC3E}">
        <p14:creationId xmlns:p14="http://schemas.microsoft.com/office/powerpoint/2010/main" val="20504432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73761"/>
          </a:xfrm>
        </p:spPr>
        <p:txBody>
          <a:bodyPr/>
          <a:lstStyle/>
          <a:p>
            <a:r>
              <a:rPr lang="en-US" dirty="0" smtClean="0"/>
              <a:t>Example scenario</a:t>
            </a:r>
            <a:endParaRPr lang="en-US" dirty="0"/>
          </a:p>
        </p:txBody>
      </p:sp>
      <p:sp>
        <p:nvSpPr>
          <p:cNvPr id="3" name="Content Placeholder 2"/>
          <p:cNvSpPr>
            <a:spLocks noGrp="1"/>
          </p:cNvSpPr>
          <p:nvPr>
            <p:ph idx="1"/>
          </p:nvPr>
        </p:nvSpPr>
        <p:spPr>
          <a:xfrm>
            <a:off x="457200" y="6014893"/>
            <a:ext cx="8229600" cy="593045"/>
          </a:xfrm>
        </p:spPr>
        <p:txBody>
          <a:bodyPr>
            <a:normAutofit fontScale="70000" lnSpcReduction="20000"/>
          </a:bodyPr>
          <a:lstStyle/>
          <a:p>
            <a:r>
              <a:rPr lang="en-US" sz="2400" dirty="0"/>
              <a:t>Weiser, M. (1991). The computer for the 21st century. Scientific </a:t>
            </a:r>
            <a:r>
              <a:rPr lang="en-US" sz="2400" dirty="0" smtClean="0"/>
              <a:t>American</a:t>
            </a:r>
            <a:r>
              <a:rPr lang="en-US" sz="2400" dirty="0"/>
              <a:t>, 265(3), 94-104. </a:t>
            </a:r>
            <a:r>
              <a:rPr lang="en-US" sz="2400" dirty="0">
                <a:hlinkClick r:id="rId3"/>
              </a:rPr>
              <a:t>http://wiki.daimi.au.dk/pca/_files/weiser-</a:t>
            </a:r>
            <a:r>
              <a:rPr lang="en-US" sz="2400" dirty="0" smtClean="0">
                <a:hlinkClick r:id="rId3"/>
              </a:rPr>
              <a:t>orig.pdf</a:t>
            </a:r>
            <a:endParaRPr lang="en-US" sz="2400" dirty="0" smtClean="0"/>
          </a:p>
          <a:p>
            <a:endParaRPr lang="en-US" sz="2400" dirty="0"/>
          </a:p>
        </p:txBody>
      </p:sp>
      <p:sp>
        <p:nvSpPr>
          <p:cNvPr id="4" name="TextBox 3"/>
          <p:cNvSpPr txBox="1"/>
          <p:nvPr/>
        </p:nvSpPr>
        <p:spPr>
          <a:xfrm>
            <a:off x="598531" y="778993"/>
            <a:ext cx="7962764" cy="5062924"/>
          </a:xfrm>
          <a:prstGeom prst="rect">
            <a:avLst/>
          </a:prstGeom>
          <a:noFill/>
        </p:spPr>
        <p:txBody>
          <a:bodyPr wrap="square" rtlCol="0">
            <a:spAutoFit/>
          </a:bodyPr>
          <a:lstStyle/>
          <a:p>
            <a:r>
              <a:rPr lang="en-US" sz="1700" dirty="0">
                <a:latin typeface="Helvetica Neue"/>
                <a:cs typeface="Helvetica Neue"/>
              </a:rPr>
              <a:t>Sal awakens: she smells coffee. A few minutes ago her alarm clock, alerted by her restless rolling before waking, had quietly asked "coffee?", and she had mumbled "yes." "Yes" and "no" are the only words it knows. </a:t>
            </a:r>
          </a:p>
          <a:p>
            <a:endParaRPr lang="en-US" sz="1700" dirty="0">
              <a:latin typeface="Helvetica Neue"/>
              <a:cs typeface="Helvetica Neue"/>
            </a:endParaRPr>
          </a:p>
          <a:p>
            <a:r>
              <a:rPr lang="en-US" sz="1700" dirty="0">
                <a:latin typeface="Helvetica Neue"/>
                <a:cs typeface="Helvetica Neue"/>
              </a:rPr>
              <a:t>Sal looks out her windows at her neighborhood. Sunlight and a fence are visible through one, but through others she sees electronic trails that have been kept for her of neighbors coming and going during the early morning. Privacy conventions and practical data rates prevent displaying video footage, but time markers and electronic tracks on the neighborhood map let Sal feel cozy in her street. </a:t>
            </a:r>
          </a:p>
          <a:p>
            <a:r>
              <a:rPr lang="en-US" sz="1700" dirty="0">
                <a:latin typeface="Helvetica Neue"/>
                <a:cs typeface="Helvetica Neue"/>
              </a:rPr>
              <a:t>Glancing at the windows to her kids' rooms she can see that they got up 15 and 20 minutes ago and are already in the kitchen. Noticing that she is up, they start making more noise. </a:t>
            </a:r>
          </a:p>
          <a:p>
            <a:endParaRPr lang="en-US" sz="1700" dirty="0">
              <a:latin typeface="Helvetica Neue"/>
              <a:cs typeface="Helvetica Neue"/>
            </a:endParaRPr>
          </a:p>
          <a:p>
            <a:r>
              <a:rPr lang="en-US" sz="1700" dirty="0">
                <a:latin typeface="Helvetica Neue"/>
                <a:cs typeface="Helvetica Neue"/>
              </a:rPr>
              <a:t>At breakfast Sal reads the news. She still prefers the paper form, as do most people. She spots an interesting quote from a columnist in the business section. She wipes her pen over the newspaper's name, date, section, and page number and then circles the quote. The pen sends a message to the paper, which transmits the quote to her office. </a:t>
            </a:r>
          </a:p>
        </p:txBody>
      </p:sp>
    </p:spTree>
    <p:extLst>
      <p:ext uri="{BB962C8B-B14F-4D97-AF65-F5344CB8AC3E}">
        <p14:creationId xmlns:p14="http://schemas.microsoft.com/office/powerpoint/2010/main" val="177749614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a:t>
            </a:r>
            <a:r>
              <a:rPr lang="en-US" dirty="0" smtClean="0"/>
              <a:t>reading: scenarios</a:t>
            </a:r>
            <a:endParaRPr lang="en-US" dirty="0"/>
          </a:p>
        </p:txBody>
      </p:sp>
      <p:sp>
        <p:nvSpPr>
          <p:cNvPr id="3" name="Content Placeholder 2"/>
          <p:cNvSpPr>
            <a:spLocks noGrp="1"/>
          </p:cNvSpPr>
          <p:nvPr>
            <p:ph idx="1"/>
          </p:nvPr>
        </p:nvSpPr>
        <p:spPr>
          <a:xfrm>
            <a:off x="457200" y="1600200"/>
            <a:ext cx="8229600" cy="5027862"/>
          </a:xfrm>
        </p:spPr>
        <p:txBody>
          <a:bodyPr>
            <a:normAutofit fontScale="92500" lnSpcReduction="10000"/>
          </a:bodyPr>
          <a:lstStyle/>
          <a:p>
            <a:r>
              <a:rPr lang="en-US" dirty="0" smtClean="0"/>
              <a:t>Jeff </a:t>
            </a:r>
            <a:r>
              <a:rPr lang="en-US" dirty="0" err="1" smtClean="0"/>
              <a:t>Sauro</a:t>
            </a:r>
            <a:r>
              <a:rPr lang="en-US" dirty="0" smtClean="0"/>
              <a:t>, Measuring Usability. Seven Tips for Writing Usability Task Scenarios. </a:t>
            </a:r>
            <a:r>
              <a:rPr lang="en-US" dirty="0" smtClean="0">
                <a:hlinkClick r:id="rId2"/>
              </a:rPr>
              <a:t>http</a:t>
            </a:r>
            <a:r>
              <a:rPr lang="en-US" dirty="0">
                <a:hlinkClick r:id="rId2"/>
              </a:rPr>
              <a:t>://www.measuringusability.com/blog/task-</a:t>
            </a:r>
            <a:r>
              <a:rPr lang="en-US" dirty="0" smtClean="0">
                <a:hlinkClick r:id="rId2"/>
              </a:rPr>
              <a:t>tips.php</a:t>
            </a:r>
            <a:endParaRPr lang="en-US" dirty="0" smtClean="0"/>
          </a:p>
          <a:p>
            <a:endParaRPr lang="en-US" dirty="0"/>
          </a:p>
          <a:p>
            <a:r>
              <a:rPr lang="en-US" dirty="0" err="1"/>
              <a:t>Bødker</a:t>
            </a:r>
            <a:r>
              <a:rPr lang="en-US" dirty="0"/>
              <a:t>, S. (2000). Scenarios in user-</a:t>
            </a:r>
            <a:r>
              <a:rPr lang="en-US" dirty="0" err="1"/>
              <a:t>centred</a:t>
            </a:r>
            <a:r>
              <a:rPr lang="en-US" dirty="0"/>
              <a:t> design—setting the stage for reflection and action. Interacting with computers, 13(1), 61-75. </a:t>
            </a:r>
            <a:r>
              <a:rPr lang="en-US" dirty="0">
                <a:hlinkClick r:id="rId3"/>
              </a:rPr>
              <a:t>http://potoulis.edc.uoc.gr/application/scenarios_in_user-</a:t>
            </a:r>
            <a:r>
              <a:rPr lang="en-US" dirty="0" smtClean="0">
                <a:hlinkClick r:id="rId3"/>
              </a:rPr>
              <a:t>center.pdf</a:t>
            </a:r>
            <a:endParaRPr lang="en-US" dirty="0" smtClean="0"/>
          </a:p>
          <a:p>
            <a:endParaRPr lang="en-US" dirty="0" smtClean="0"/>
          </a:p>
          <a:p>
            <a:endParaRPr lang="en-US" dirty="0"/>
          </a:p>
        </p:txBody>
      </p:sp>
    </p:spTree>
    <p:extLst>
      <p:ext uri="{BB962C8B-B14F-4D97-AF65-F5344CB8AC3E}">
        <p14:creationId xmlns:p14="http://schemas.microsoft.com/office/powerpoint/2010/main" val="6432757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Targeted vs. non-targeted use</a:t>
            </a:r>
            <a:endParaRPr lang="en-US" dirty="0"/>
          </a:p>
        </p:txBody>
      </p:sp>
      <p:sp>
        <p:nvSpPr>
          <p:cNvPr id="3" name="Content Placeholder 2"/>
          <p:cNvSpPr>
            <a:spLocks noGrp="1"/>
          </p:cNvSpPr>
          <p:nvPr>
            <p:ph idx="1"/>
          </p:nvPr>
        </p:nvSpPr>
        <p:spPr/>
        <p:txBody>
          <a:bodyPr/>
          <a:lstStyle/>
          <a:p>
            <a:r>
              <a:rPr lang="en-US" dirty="0" smtClean="0"/>
              <a:t>Users will not always use technology for intended tasks</a:t>
            </a:r>
          </a:p>
          <a:p>
            <a:pPr lvl="1"/>
            <a:r>
              <a:rPr lang="en-US" dirty="0" smtClean="0"/>
              <a:t>Use cell phone camera as flashlight, mirror (to check teeth), periscope</a:t>
            </a:r>
          </a:p>
          <a:p>
            <a:pPr lvl="1"/>
            <a:endParaRPr lang="en-US" dirty="0"/>
          </a:p>
          <a:p>
            <a:r>
              <a:rPr lang="en-US" dirty="0" smtClean="0"/>
              <a:t>Some use technology for nefarious purposes</a:t>
            </a:r>
          </a:p>
          <a:p>
            <a:pPr lvl="1"/>
            <a:endParaRPr lang="en-US" dirty="0" smtClean="0"/>
          </a:p>
          <a:p>
            <a:pPr lvl="1"/>
            <a:endParaRPr lang="en-US" dirty="0"/>
          </a:p>
        </p:txBody>
      </p:sp>
    </p:spTree>
    <p:extLst>
      <p:ext uri="{BB962C8B-B14F-4D97-AF65-F5344CB8AC3E}">
        <p14:creationId xmlns:p14="http://schemas.microsoft.com/office/powerpoint/2010/main" val="3900523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What to do about non-targeted use?</a:t>
            </a:r>
            <a:endParaRPr lang="en-US" sz="3600" dirty="0"/>
          </a:p>
        </p:txBody>
      </p:sp>
      <p:sp>
        <p:nvSpPr>
          <p:cNvPr id="3" name="Content Placeholder 2"/>
          <p:cNvSpPr>
            <a:spLocks noGrp="1"/>
          </p:cNvSpPr>
          <p:nvPr>
            <p:ph idx="1"/>
          </p:nvPr>
        </p:nvSpPr>
        <p:spPr/>
        <p:txBody>
          <a:bodyPr/>
          <a:lstStyle/>
          <a:p>
            <a:r>
              <a:rPr lang="en-US" dirty="0" smtClean="0"/>
              <a:t>May decide to support it</a:t>
            </a:r>
          </a:p>
          <a:p>
            <a:pPr lvl="1"/>
            <a:r>
              <a:rPr lang="en-US" dirty="0" smtClean="0"/>
              <a:t>Many flashlight apps</a:t>
            </a:r>
          </a:p>
          <a:p>
            <a:endParaRPr lang="en-US" dirty="0"/>
          </a:p>
          <a:p>
            <a:r>
              <a:rPr lang="en-US" dirty="0" smtClean="0"/>
              <a:t>May decide to block it</a:t>
            </a:r>
          </a:p>
          <a:p>
            <a:endParaRPr lang="en-US" dirty="0"/>
          </a:p>
          <a:p>
            <a:r>
              <a:rPr lang="en-US" dirty="0" smtClean="0"/>
              <a:t>Either way, useful to understand it</a:t>
            </a:r>
          </a:p>
          <a:p>
            <a:endParaRPr lang="en-US" dirty="0"/>
          </a:p>
          <a:p>
            <a:endParaRPr lang="en-US" dirty="0"/>
          </a:p>
        </p:txBody>
      </p:sp>
    </p:spTree>
    <p:extLst>
      <p:ext uri="{BB962C8B-B14F-4D97-AF65-F5344CB8AC3E}">
        <p14:creationId xmlns:p14="http://schemas.microsoft.com/office/powerpoint/2010/main" val="346934156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the model</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solidFill>
                  <a:schemeClr val="accent6"/>
                </a:solidFill>
              </a:rPr>
              <a:t>Pastiche scenarios. </a:t>
            </a:r>
            <a:r>
              <a:rPr lang="en-US" dirty="0" smtClean="0"/>
              <a:t>Mark </a:t>
            </a:r>
            <a:r>
              <a:rPr lang="en-US" dirty="0"/>
              <a:t>A. Blythe and Peter C. Wright. 2006. Pastiche scenarios: Fiction as a resource for user </a:t>
            </a:r>
            <a:r>
              <a:rPr lang="en-US" dirty="0" err="1"/>
              <a:t>centred</a:t>
            </a:r>
            <a:r>
              <a:rPr lang="en-US" dirty="0"/>
              <a:t> design. Interact. </a:t>
            </a:r>
            <a:r>
              <a:rPr lang="en-US" dirty="0" err="1"/>
              <a:t>Comput</a:t>
            </a:r>
            <a:r>
              <a:rPr lang="en-US" dirty="0"/>
              <a:t>. 18, 5 (September 2006), 1139-1164. </a:t>
            </a:r>
            <a:r>
              <a:rPr lang="en-US" dirty="0">
                <a:hlinkClick r:id="rId2"/>
              </a:rPr>
              <a:t>http://markblythe.me.uk/MarkBlythe/Journals_files/Pastiche%</a:t>
            </a:r>
            <a:r>
              <a:rPr lang="en-US" dirty="0" smtClean="0">
                <a:hlinkClick r:id="rId2"/>
              </a:rPr>
              <a:t>20Scenarios.pdf</a:t>
            </a:r>
            <a:endParaRPr lang="en-US" dirty="0" smtClean="0"/>
          </a:p>
          <a:p>
            <a:endParaRPr lang="en-US" dirty="0"/>
          </a:p>
          <a:p>
            <a:r>
              <a:rPr lang="en-US" b="1" dirty="0" smtClean="0">
                <a:solidFill>
                  <a:srgbClr val="F79646"/>
                </a:solidFill>
              </a:rPr>
              <a:t>Value scenarios/design noir.</a:t>
            </a:r>
            <a:r>
              <a:rPr lang="en-US" dirty="0" smtClean="0"/>
              <a:t> Lisa </a:t>
            </a:r>
            <a:r>
              <a:rPr lang="en-US" dirty="0"/>
              <a:t>P. Nathan, </a:t>
            </a:r>
            <a:r>
              <a:rPr lang="en-US" dirty="0" err="1"/>
              <a:t>Batya</a:t>
            </a:r>
            <a:r>
              <a:rPr lang="en-US" dirty="0"/>
              <a:t> Friedman, </a:t>
            </a:r>
            <a:r>
              <a:rPr lang="en-US" dirty="0" err="1"/>
              <a:t>Predrag</a:t>
            </a:r>
            <a:r>
              <a:rPr lang="en-US" dirty="0"/>
              <a:t> </a:t>
            </a:r>
            <a:r>
              <a:rPr lang="en-US" dirty="0" err="1"/>
              <a:t>Klasnja</a:t>
            </a:r>
            <a:r>
              <a:rPr lang="en-US" dirty="0"/>
              <a:t>, Shaun K. Kane, and Jessica K. Miller. 2008. Envisioning systemic effects on persons and society throughout interactive system design. In </a:t>
            </a:r>
            <a:r>
              <a:rPr lang="en-US" dirty="0" smtClean="0"/>
              <a:t>DIS '08. </a:t>
            </a:r>
            <a:r>
              <a:rPr lang="en-US" dirty="0"/>
              <a:t>ACM, New York, NY, USA, 1-10. </a:t>
            </a:r>
            <a:r>
              <a:rPr lang="en-US" dirty="0">
                <a:hlinkClick r:id="rId3"/>
              </a:rPr>
              <a:t>http://dl.acm.org/citation.cfm?id=</a:t>
            </a:r>
            <a:r>
              <a:rPr lang="en-US" dirty="0" smtClean="0">
                <a:hlinkClick r:id="rId3"/>
              </a:rPr>
              <a:t>1241046</a:t>
            </a:r>
            <a:endParaRPr lang="en-US" dirty="0" smtClean="0"/>
          </a:p>
        </p:txBody>
      </p:sp>
    </p:spTree>
    <p:extLst>
      <p:ext uri="{BB962C8B-B14F-4D97-AF65-F5344CB8AC3E}">
        <p14:creationId xmlns:p14="http://schemas.microsoft.com/office/powerpoint/2010/main" val="17655350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a:t>
            </a:r>
            <a:r>
              <a:rPr lang="fr-FR" dirty="0" smtClean="0"/>
              <a:t>’</a:t>
            </a:r>
            <a:r>
              <a:rPr lang="en-US" dirty="0" smtClean="0"/>
              <a:t>s try it</a:t>
            </a:r>
            <a:endParaRPr lang="en-US" dirty="0"/>
          </a:p>
        </p:txBody>
      </p:sp>
      <p:sp>
        <p:nvSpPr>
          <p:cNvPr id="3" name="Content Placeholder 2"/>
          <p:cNvSpPr>
            <a:spLocks noGrp="1"/>
          </p:cNvSpPr>
          <p:nvPr>
            <p:ph idx="1"/>
          </p:nvPr>
        </p:nvSpPr>
        <p:spPr/>
        <p:txBody>
          <a:bodyPr/>
          <a:lstStyle/>
          <a:p>
            <a:r>
              <a:rPr lang="en-US" dirty="0" smtClean="0"/>
              <a:t>Write two scenarios for your project work</a:t>
            </a:r>
          </a:p>
          <a:p>
            <a:pPr lvl="1"/>
            <a:r>
              <a:rPr lang="en-US" dirty="0" smtClean="0"/>
              <a:t>Before your system</a:t>
            </a:r>
          </a:p>
          <a:p>
            <a:pPr lvl="1"/>
            <a:r>
              <a:rPr lang="en-US" dirty="0" smtClean="0"/>
              <a:t>Using your </a:t>
            </a:r>
            <a:r>
              <a:rPr lang="en-US" dirty="0" smtClean="0"/>
              <a:t>system</a:t>
            </a:r>
          </a:p>
          <a:p>
            <a:pPr lvl="1"/>
            <a:endParaRPr lang="en-US" dirty="0"/>
          </a:p>
          <a:p>
            <a:r>
              <a:rPr lang="en-US" dirty="0">
                <a:hlinkClick r:id="rId2"/>
              </a:rPr>
              <a:t>http://www.youtube.com/watch?v=</a:t>
            </a:r>
            <a:r>
              <a:rPr lang="en-US" dirty="0" smtClean="0">
                <a:hlinkClick r:id="rId2"/>
              </a:rPr>
              <a:t>3eMCURWpNAg</a:t>
            </a:r>
            <a:endParaRPr lang="en-US" dirty="0" smtClean="0"/>
          </a:p>
          <a:p>
            <a:pPr marL="0" indent="0">
              <a:buNone/>
            </a:pPr>
            <a:endParaRPr lang="en-US" dirty="0"/>
          </a:p>
        </p:txBody>
      </p:sp>
    </p:spTree>
    <p:extLst>
      <p:ext uri="{BB962C8B-B14F-4D97-AF65-F5344CB8AC3E}">
        <p14:creationId xmlns:p14="http://schemas.microsoft.com/office/powerpoint/2010/main" val="187685412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possibility</a:t>
            </a:r>
            <a:endParaRPr lang="en-US" dirty="0"/>
          </a:p>
        </p:txBody>
      </p:sp>
      <p:sp>
        <p:nvSpPr>
          <p:cNvPr id="3" name="Content Placeholder 2"/>
          <p:cNvSpPr>
            <a:spLocks noGrp="1"/>
          </p:cNvSpPr>
          <p:nvPr>
            <p:ph idx="1"/>
          </p:nvPr>
        </p:nvSpPr>
        <p:spPr/>
        <p:txBody>
          <a:bodyPr/>
          <a:lstStyle/>
          <a:p>
            <a:r>
              <a:rPr lang="en-US" dirty="0" smtClean="0"/>
              <a:t>Sentence 1: Persona and goal</a:t>
            </a:r>
          </a:p>
          <a:p>
            <a:r>
              <a:rPr lang="en-US" dirty="0" smtClean="0"/>
              <a:t>Sentence 2: what they try</a:t>
            </a:r>
          </a:p>
          <a:p>
            <a:r>
              <a:rPr lang="en-US" dirty="0" smtClean="0"/>
              <a:t>Sentence 3: what is the problem? Can they avoid the problem?</a:t>
            </a:r>
          </a:p>
          <a:p>
            <a:r>
              <a:rPr lang="en-US" dirty="0" smtClean="0"/>
              <a:t>Sentence 4: Happy/</a:t>
            </a:r>
            <a:r>
              <a:rPr lang="en-US" smtClean="0"/>
              <a:t>sad ending</a:t>
            </a:r>
            <a:endParaRPr lang="en-US" dirty="0"/>
          </a:p>
        </p:txBody>
      </p:sp>
    </p:spTree>
    <p:extLst>
      <p:ext uri="{BB962C8B-B14F-4D97-AF65-F5344CB8AC3E}">
        <p14:creationId xmlns:p14="http://schemas.microsoft.com/office/powerpoint/2010/main" val="12722984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Finally</a:t>
            </a:r>
            <a:endParaRPr lang="en-US" dirty="0"/>
          </a:p>
        </p:txBody>
      </p:sp>
      <p:sp>
        <p:nvSpPr>
          <p:cNvPr id="3" name="Content Placeholder 2"/>
          <p:cNvSpPr>
            <a:spLocks noGrp="1"/>
          </p:cNvSpPr>
          <p:nvPr>
            <p:ph idx="1"/>
          </p:nvPr>
        </p:nvSpPr>
        <p:spPr/>
        <p:txBody>
          <a:bodyPr/>
          <a:lstStyle/>
          <a:p>
            <a:r>
              <a:rPr lang="en-US" dirty="0" smtClean="0"/>
              <a:t>A brief introduction to input/output</a:t>
            </a:r>
            <a:endParaRPr lang="en-US" dirty="0"/>
          </a:p>
        </p:txBody>
      </p:sp>
      <p:pic>
        <p:nvPicPr>
          <p:cNvPr id="4" name="Picture 3"/>
          <p:cNvPicPr>
            <a:picLocks noChangeAspect="1"/>
          </p:cNvPicPr>
          <p:nvPr/>
        </p:nvPicPr>
        <p:blipFill>
          <a:blip r:embed="rId3"/>
          <a:stretch>
            <a:fillRect/>
          </a:stretch>
        </p:blipFill>
        <p:spPr>
          <a:xfrm>
            <a:off x="457200" y="2793655"/>
            <a:ext cx="4102100" cy="3022600"/>
          </a:xfrm>
          <a:prstGeom prst="rect">
            <a:avLst/>
          </a:prstGeom>
        </p:spPr>
      </p:pic>
      <p:pic>
        <p:nvPicPr>
          <p:cNvPr id="5" name="Picture 4"/>
          <p:cNvPicPr>
            <a:picLocks noChangeAspect="1"/>
          </p:cNvPicPr>
          <p:nvPr/>
        </p:nvPicPr>
        <p:blipFill>
          <a:blip r:embed="rId4"/>
          <a:stretch>
            <a:fillRect/>
          </a:stretch>
        </p:blipFill>
        <p:spPr>
          <a:xfrm>
            <a:off x="4829558" y="2793655"/>
            <a:ext cx="4017002" cy="3014168"/>
          </a:xfrm>
          <a:prstGeom prst="rect">
            <a:avLst/>
          </a:prstGeom>
        </p:spPr>
      </p:pic>
    </p:spTree>
    <p:extLst>
      <p:ext uri="{BB962C8B-B14F-4D97-AF65-F5344CB8AC3E}">
        <p14:creationId xmlns:p14="http://schemas.microsoft.com/office/powerpoint/2010/main" val="34672539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a:xfrm>
            <a:off x="457199" y="1600200"/>
            <a:ext cx="7805429" cy="4525963"/>
          </a:xfrm>
        </p:spPr>
        <p:txBody>
          <a:bodyPr>
            <a:normAutofit fontScale="92500"/>
          </a:bodyPr>
          <a:lstStyle/>
          <a:p>
            <a:r>
              <a:rPr lang="en-US" dirty="0" smtClean="0"/>
              <a:t>Finishing personas</a:t>
            </a:r>
          </a:p>
          <a:p>
            <a:endParaRPr lang="en-US" dirty="0" smtClean="0"/>
          </a:p>
          <a:p>
            <a:r>
              <a:rPr lang="en-US" dirty="0" smtClean="0"/>
              <a:t>Scenarios</a:t>
            </a:r>
            <a:endParaRPr lang="en-US" dirty="0" smtClean="0"/>
          </a:p>
          <a:p>
            <a:endParaRPr lang="en-US" dirty="0" smtClean="0"/>
          </a:p>
          <a:p>
            <a:r>
              <a:rPr lang="en-US" dirty="0" smtClean="0"/>
              <a:t>Things to think about re: input and </a:t>
            </a:r>
            <a:r>
              <a:rPr lang="en-US" dirty="0" smtClean="0"/>
              <a:t>output</a:t>
            </a:r>
          </a:p>
          <a:p>
            <a:endParaRPr lang="en-US" dirty="0">
              <a:solidFill>
                <a:schemeClr val="accent4">
                  <a:lumMod val="60000"/>
                  <a:lumOff val="40000"/>
                </a:schemeClr>
              </a:solidFill>
            </a:endParaRPr>
          </a:p>
          <a:p>
            <a:r>
              <a:rPr lang="en-US" dirty="0" smtClean="0">
                <a:solidFill>
                  <a:srgbClr val="FF0080"/>
                </a:solidFill>
              </a:rPr>
              <a:t>Reminder: BTU Open House Today 6-8pm, ENVD 234 </a:t>
            </a:r>
            <a:endParaRPr lang="en-US" dirty="0">
              <a:solidFill>
                <a:srgbClr val="FF0080"/>
              </a:solidFill>
            </a:endParaRPr>
          </a:p>
        </p:txBody>
      </p:sp>
    </p:spTree>
    <p:extLst>
      <p:ext uri="{BB962C8B-B14F-4D97-AF65-F5344CB8AC3E}">
        <p14:creationId xmlns:p14="http://schemas.microsoft.com/office/powerpoint/2010/main" val="20929870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 is complicated!</a:t>
            </a:r>
            <a:endParaRPr lang="en-US" dirty="0"/>
          </a:p>
        </p:txBody>
      </p:sp>
      <p:sp>
        <p:nvSpPr>
          <p:cNvPr id="3" name="Content Placeholder 2"/>
          <p:cNvSpPr>
            <a:spLocks noGrp="1"/>
          </p:cNvSpPr>
          <p:nvPr>
            <p:ph idx="1"/>
          </p:nvPr>
        </p:nvSpPr>
        <p:spPr/>
        <p:txBody>
          <a:bodyPr/>
          <a:lstStyle/>
          <a:p>
            <a:r>
              <a:rPr lang="en-US" dirty="0" smtClean="0"/>
              <a:t>I previously taught a semester-long course on input and output (happy to share the slides)</a:t>
            </a:r>
          </a:p>
          <a:p>
            <a:endParaRPr lang="en-US" dirty="0"/>
          </a:p>
          <a:p>
            <a:r>
              <a:rPr lang="en-US" dirty="0" smtClean="0"/>
              <a:t>For this class, understand what is convention (and identify opportunities to improve it)</a:t>
            </a:r>
            <a:endParaRPr lang="en-US" dirty="0"/>
          </a:p>
        </p:txBody>
      </p:sp>
    </p:spTree>
    <p:extLst>
      <p:ext uri="{BB962C8B-B14F-4D97-AF65-F5344CB8AC3E}">
        <p14:creationId xmlns:p14="http://schemas.microsoft.com/office/powerpoint/2010/main" val="1025466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Input and output on mobile devices</a:t>
            </a:r>
            <a:endParaRPr lang="en-US" dirty="0"/>
          </a:p>
        </p:txBody>
      </p:sp>
      <p:sp>
        <p:nvSpPr>
          <p:cNvPr id="5" name="Content Placeholder 4"/>
          <p:cNvSpPr>
            <a:spLocks noGrp="1"/>
          </p:cNvSpPr>
          <p:nvPr>
            <p:ph sz="half" idx="1"/>
          </p:nvPr>
        </p:nvSpPr>
        <p:spPr/>
        <p:txBody>
          <a:bodyPr/>
          <a:lstStyle/>
          <a:p>
            <a:endParaRPr lang="en-US"/>
          </a:p>
        </p:txBody>
      </p:sp>
      <p:sp>
        <p:nvSpPr>
          <p:cNvPr id="6" name="Content Placeholder 5"/>
          <p:cNvSpPr>
            <a:spLocks noGrp="1"/>
          </p:cNvSpPr>
          <p:nvPr>
            <p:ph sz="half" idx="2"/>
          </p:nvPr>
        </p:nvSpPr>
        <p:spPr/>
        <p:txBody>
          <a:bodyPr/>
          <a:lstStyle/>
          <a:p>
            <a:endParaRPr lang="en-US"/>
          </a:p>
        </p:txBody>
      </p:sp>
    </p:spTree>
    <p:extLst>
      <p:ext uri="{BB962C8B-B14F-4D97-AF65-F5344CB8AC3E}">
        <p14:creationId xmlns:p14="http://schemas.microsoft.com/office/powerpoint/2010/main" val="2373414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types of input</a:t>
            </a:r>
            <a:endParaRPr lang="en-US" dirty="0"/>
          </a:p>
        </p:txBody>
      </p:sp>
      <p:sp>
        <p:nvSpPr>
          <p:cNvPr id="5" name="Content Placeholder 4"/>
          <p:cNvSpPr>
            <a:spLocks noGrp="1"/>
          </p:cNvSpPr>
          <p:nvPr>
            <p:ph sz="half" idx="1"/>
          </p:nvPr>
        </p:nvSpPr>
        <p:spPr>
          <a:xfrm>
            <a:off x="457200" y="5669048"/>
            <a:ext cx="4038600" cy="914229"/>
          </a:xfrm>
        </p:spPr>
        <p:txBody>
          <a:bodyPr/>
          <a:lstStyle/>
          <a:p>
            <a:pPr marL="0" indent="0" algn="ctr">
              <a:buNone/>
            </a:pPr>
            <a:r>
              <a:rPr lang="en-US" dirty="0" smtClean="0"/>
              <a:t>Text entry</a:t>
            </a:r>
          </a:p>
        </p:txBody>
      </p:sp>
      <p:sp>
        <p:nvSpPr>
          <p:cNvPr id="6" name="Content Placeholder 5"/>
          <p:cNvSpPr>
            <a:spLocks noGrp="1"/>
          </p:cNvSpPr>
          <p:nvPr>
            <p:ph sz="half" idx="2"/>
          </p:nvPr>
        </p:nvSpPr>
        <p:spPr>
          <a:xfrm>
            <a:off x="4648200" y="5669048"/>
            <a:ext cx="4038600" cy="914229"/>
          </a:xfrm>
        </p:spPr>
        <p:txBody>
          <a:bodyPr/>
          <a:lstStyle/>
          <a:p>
            <a:pPr marL="0" indent="0" algn="ctr">
              <a:buNone/>
            </a:pPr>
            <a:r>
              <a:rPr lang="en-US" dirty="0" smtClean="0"/>
              <a:t>Pointing / selection</a:t>
            </a:r>
            <a:endParaRPr lang="en-US" dirty="0"/>
          </a:p>
        </p:txBody>
      </p:sp>
      <p:pic>
        <p:nvPicPr>
          <p:cNvPr id="7" name="Picture 6"/>
          <p:cNvPicPr>
            <a:picLocks noChangeAspect="1"/>
          </p:cNvPicPr>
          <p:nvPr/>
        </p:nvPicPr>
        <p:blipFill>
          <a:blip r:embed="rId3"/>
          <a:stretch>
            <a:fillRect/>
          </a:stretch>
        </p:blipFill>
        <p:spPr>
          <a:xfrm>
            <a:off x="1152894" y="1944458"/>
            <a:ext cx="2692400" cy="3267476"/>
          </a:xfrm>
          <a:prstGeom prst="rect">
            <a:avLst/>
          </a:prstGeom>
        </p:spPr>
      </p:pic>
      <p:pic>
        <p:nvPicPr>
          <p:cNvPr id="8" name="Picture 7"/>
          <p:cNvPicPr>
            <a:picLocks noChangeAspect="1"/>
          </p:cNvPicPr>
          <p:nvPr/>
        </p:nvPicPr>
        <p:blipFill>
          <a:blip r:embed="rId4"/>
          <a:stretch>
            <a:fillRect/>
          </a:stretch>
        </p:blipFill>
        <p:spPr>
          <a:xfrm>
            <a:off x="5415964" y="1582532"/>
            <a:ext cx="2636474" cy="3958669"/>
          </a:xfrm>
          <a:prstGeom prst="rect">
            <a:avLst/>
          </a:prstGeom>
        </p:spPr>
      </p:pic>
    </p:spTree>
    <p:extLst>
      <p:ext uri="{BB962C8B-B14F-4D97-AF65-F5344CB8AC3E}">
        <p14:creationId xmlns:p14="http://schemas.microsoft.com/office/powerpoint/2010/main" val="1536012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forms of input</a:t>
            </a:r>
            <a:endParaRPr lang="en-US" dirty="0"/>
          </a:p>
        </p:txBody>
      </p:sp>
      <p:sp>
        <p:nvSpPr>
          <p:cNvPr id="3" name="Content Placeholder 2"/>
          <p:cNvSpPr>
            <a:spLocks noGrp="1"/>
          </p:cNvSpPr>
          <p:nvPr>
            <p:ph sz="half" idx="1"/>
          </p:nvPr>
        </p:nvSpPr>
        <p:spPr>
          <a:xfrm>
            <a:off x="267422" y="5985695"/>
            <a:ext cx="2812816" cy="700764"/>
          </a:xfrm>
        </p:spPr>
        <p:txBody>
          <a:bodyPr/>
          <a:lstStyle/>
          <a:p>
            <a:pPr marL="0" indent="0" algn="ctr">
              <a:buNone/>
            </a:pPr>
            <a:r>
              <a:rPr lang="en-US" dirty="0" smtClean="0"/>
              <a:t>Voice</a:t>
            </a:r>
            <a:endParaRPr lang="en-US" dirty="0"/>
          </a:p>
        </p:txBody>
      </p:sp>
      <p:sp>
        <p:nvSpPr>
          <p:cNvPr id="4" name="Content Placeholder 3"/>
          <p:cNvSpPr>
            <a:spLocks noGrp="1"/>
          </p:cNvSpPr>
          <p:nvPr>
            <p:ph sz="half" idx="2"/>
          </p:nvPr>
        </p:nvSpPr>
        <p:spPr>
          <a:xfrm>
            <a:off x="2919657" y="5985695"/>
            <a:ext cx="3138631" cy="700764"/>
          </a:xfrm>
        </p:spPr>
        <p:txBody>
          <a:bodyPr/>
          <a:lstStyle/>
          <a:p>
            <a:pPr marL="0" indent="0" algn="ctr">
              <a:buNone/>
            </a:pPr>
            <a:r>
              <a:rPr lang="en-US" dirty="0" smtClean="0"/>
              <a:t>Images / video</a:t>
            </a:r>
            <a:endParaRPr lang="en-US" dirty="0"/>
          </a:p>
        </p:txBody>
      </p:sp>
      <p:sp>
        <p:nvSpPr>
          <p:cNvPr id="5" name="Content Placeholder 3"/>
          <p:cNvSpPr txBox="1">
            <a:spLocks/>
          </p:cNvSpPr>
          <p:nvPr/>
        </p:nvSpPr>
        <p:spPr>
          <a:xfrm>
            <a:off x="5787338" y="5985695"/>
            <a:ext cx="3138631" cy="7007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Helvetica Neue"/>
                <a:ea typeface="+mn-ea"/>
                <a:cs typeface="Helvetica Neue"/>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Helvetica Neue"/>
                <a:ea typeface="+mn-ea"/>
                <a:cs typeface="Helvetica Neue"/>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Helvetica Neue"/>
                <a:ea typeface="+mn-ea"/>
                <a:cs typeface="Helvetica Neue"/>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Helvetica Neue"/>
                <a:ea typeface="+mn-ea"/>
                <a:cs typeface="Helvetica Neue"/>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Helvetica Neue"/>
                <a:ea typeface="+mn-ea"/>
                <a:cs typeface="Helvetica Neue"/>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en-US" dirty="0" smtClean="0"/>
              <a:t>Movement</a:t>
            </a:r>
            <a:endParaRPr lang="en-US" dirty="0"/>
          </a:p>
        </p:txBody>
      </p:sp>
      <p:pic>
        <p:nvPicPr>
          <p:cNvPr id="6" name="Picture 5"/>
          <p:cNvPicPr>
            <a:picLocks noChangeAspect="1"/>
          </p:cNvPicPr>
          <p:nvPr/>
        </p:nvPicPr>
        <p:blipFill>
          <a:blip r:embed="rId3"/>
          <a:stretch>
            <a:fillRect/>
          </a:stretch>
        </p:blipFill>
        <p:spPr>
          <a:xfrm>
            <a:off x="529807" y="1884876"/>
            <a:ext cx="2389850" cy="3584775"/>
          </a:xfrm>
          <a:prstGeom prst="rect">
            <a:avLst/>
          </a:prstGeom>
        </p:spPr>
      </p:pic>
      <p:pic>
        <p:nvPicPr>
          <p:cNvPr id="7" name="Picture 6"/>
          <p:cNvPicPr>
            <a:picLocks noChangeAspect="1"/>
          </p:cNvPicPr>
          <p:nvPr/>
        </p:nvPicPr>
        <p:blipFill rotWithShape="1">
          <a:blip r:embed="rId4"/>
          <a:srcRect r="28734"/>
          <a:stretch/>
        </p:blipFill>
        <p:spPr>
          <a:xfrm>
            <a:off x="3290417" y="2199135"/>
            <a:ext cx="2724077" cy="3057936"/>
          </a:xfrm>
          <a:prstGeom prst="rect">
            <a:avLst/>
          </a:prstGeom>
        </p:spPr>
      </p:pic>
      <p:pic>
        <p:nvPicPr>
          <p:cNvPr id="8" name="Picture 7"/>
          <p:cNvPicPr>
            <a:picLocks noChangeAspect="1"/>
          </p:cNvPicPr>
          <p:nvPr/>
        </p:nvPicPr>
        <p:blipFill rotWithShape="1">
          <a:blip r:embed="rId5"/>
          <a:srcRect l="6489" r="34784"/>
          <a:stretch/>
        </p:blipFill>
        <p:spPr>
          <a:xfrm>
            <a:off x="6262664" y="2213734"/>
            <a:ext cx="2554700" cy="2902696"/>
          </a:xfrm>
          <a:prstGeom prst="rect">
            <a:avLst/>
          </a:prstGeom>
        </p:spPr>
      </p:pic>
    </p:spTree>
    <p:extLst>
      <p:ext uri="{BB962C8B-B14F-4D97-AF65-F5344CB8AC3E}">
        <p14:creationId xmlns:p14="http://schemas.microsoft.com/office/powerpoint/2010/main" val="2968473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9589" y="152400"/>
            <a:ext cx="7086600" cy="2184400"/>
          </a:xfrm>
          <a:prstGeom prst="rect">
            <a:avLst/>
          </a:prstGeom>
        </p:spPr>
      </p:pic>
      <p:pic>
        <p:nvPicPr>
          <p:cNvPr id="9" name="Picture 8"/>
          <p:cNvPicPr>
            <a:picLocks noChangeAspect="1"/>
          </p:cNvPicPr>
          <p:nvPr/>
        </p:nvPicPr>
        <p:blipFill>
          <a:blip r:embed="rId4"/>
          <a:stretch>
            <a:fillRect/>
          </a:stretch>
        </p:blipFill>
        <p:spPr>
          <a:xfrm>
            <a:off x="126898" y="2161609"/>
            <a:ext cx="2765628" cy="4521200"/>
          </a:xfrm>
          <a:prstGeom prst="rect">
            <a:avLst/>
          </a:prstGeom>
        </p:spPr>
      </p:pic>
      <p:pic>
        <p:nvPicPr>
          <p:cNvPr id="10" name="Picture 9"/>
          <p:cNvPicPr>
            <a:picLocks noChangeAspect="1"/>
          </p:cNvPicPr>
          <p:nvPr/>
        </p:nvPicPr>
        <p:blipFill>
          <a:blip r:embed="rId5"/>
          <a:stretch>
            <a:fillRect/>
          </a:stretch>
        </p:blipFill>
        <p:spPr>
          <a:xfrm>
            <a:off x="3226221" y="2215427"/>
            <a:ext cx="2196532" cy="4467382"/>
          </a:xfrm>
          <a:prstGeom prst="rect">
            <a:avLst/>
          </a:prstGeom>
        </p:spPr>
      </p:pic>
      <p:pic>
        <p:nvPicPr>
          <p:cNvPr id="11" name="Picture 10"/>
          <p:cNvPicPr>
            <a:picLocks noChangeAspect="1"/>
          </p:cNvPicPr>
          <p:nvPr/>
        </p:nvPicPr>
        <p:blipFill>
          <a:blip r:embed="rId6"/>
          <a:stretch>
            <a:fillRect/>
          </a:stretch>
        </p:blipFill>
        <p:spPr>
          <a:xfrm>
            <a:off x="5524500" y="1977057"/>
            <a:ext cx="3619500" cy="4584700"/>
          </a:xfrm>
          <a:prstGeom prst="rect">
            <a:avLst/>
          </a:prstGeom>
        </p:spPr>
      </p:pic>
    </p:spTree>
    <p:extLst>
      <p:ext uri="{BB962C8B-B14F-4D97-AF65-F5344CB8AC3E}">
        <p14:creationId xmlns:p14="http://schemas.microsoft.com/office/powerpoint/2010/main" val="3329041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4800" y="0"/>
            <a:ext cx="8510954" cy="6858000"/>
          </a:xfrm>
          <a:prstGeom prst="rect">
            <a:avLst/>
          </a:prstGeom>
        </p:spPr>
      </p:pic>
    </p:spTree>
    <p:extLst>
      <p:ext uri="{BB962C8B-B14F-4D97-AF65-F5344CB8AC3E}">
        <p14:creationId xmlns:p14="http://schemas.microsoft.com/office/powerpoint/2010/main" val="638412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is fast</a:t>
            </a:r>
            <a:endParaRPr lang="en-US" dirty="0"/>
          </a:p>
        </p:txBody>
      </p:sp>
      <p:pic>
        <p:nvPicPr>
          <p:cNvPr id="7" name="Picture 6"/>
          <p:cNvPicPr>
            <a:picLocks noChangeAspect="1"/>
          </p:cNvPicPr>
          <p:nvPr/>
        </p:nvPicPr>
        <p:blipFill>
          <a:blip r:embed="rId2"/>
          <a:stretch>
            <a:fillRect/>
          </a:stretch>
        </p:blipFill>
        <p:spPr>
          <a:xfrm>
            <a:off x="1710165" y="1417639"/>
            <a:ext cx="5605891" cy="5440362"/>
          </a:xfrm>
          <a:prstGeom prst="rect">
            <a:avLst/>
          </a:prstGeom>
        </p:spPr>
      </p:pic>
    </p:spTree>
    <p:extLst>
      <p:ext uri="{BB962C8B-B14F-4D97-AF65-F5344CB8AC3E}">
        <p14:creationId xmlns:p14="http://schemas.microsoft.com/office/powerpoint/2010/main" val="836239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6 Thoughts on </a:t>
            </a:r>
            <a:r>
              <a:rPr lang="en-US" dirty="0" err="1" smtClean="0"/>
              <a:t>Input/Output</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Consider environment</a:t>
            </a:r>
          </a:p>
          <a:p>
            <a:pPr marL="514350" indent="-514350">
              <a:buFont typeface="+mj-lt"/>
              <a:buAutoNum type="arabicPeriod"/>
            </a:pPr>
            <a:r>
              <a:rPr lang="en-US" dirty="0" smtClean="0"/>
              <a:t>Remember human limitations</a:t>
            </a:r>
          </a:p>
          <a:p>
            <a:pPr marL="514350" indent="-514350">
              <a:buFont typeface="+mj-lt"/>
              <a:buAutoNum type="arabicPeriod"/>
            </a:pPr>
            <a:r>
              <a:rPr lang="en-US" dirty="0" smtClean="0"/>
              <a:t>“Intuitive” usually isn’t</a:t>
            </a:r>
          </a:p>
          <a:p>
            <a:pPr marL="514350" indent="-514350">
              <a:buFont typeface="+mj-lt"/>
              <a:buAutoNum type="arabicPeriod"/>
            </a:pPr>
            <a:r>
              <a:rPr lang="en-US" dirty="0" smtClean="0"/>
              <a:t>Reduce input complexity</a:t>
            </a:r>
          </a:p>
          <a:p>
            <a:pPr marL="514350" indent="-514350">
              <a:buFont typeface="+mj-lt"/>
              <a:buAutoNum type="arabicPeriod"/>
            </a:pPr>
            <a:r>
              <a:rPr lang="en-US" dirty="0" smtClean="0"/>
              <a:t>Leverage past behavior</a:t>
            </a:r>
          </a:p>
          <a:p>
            <a:pPr marL="514350" indent="-514350">
              <a:buFont typeface="+mj-lt"/>
              <a:buAutoNum type="arabicPeriod"/>
            </a:pPr>
            <a:r>
              <a:rPr lang="en-US" dirty="0"/>
              <a:t>Leverage contextual </a:t>
            </a:r>
            <a:r>
              <a:rPr lang="en-US" dirty="0" smtClean="0"/>
              <a:t>information</a:t>
            </a:r>
            <a:endParaRPr lang="en-US" dirty="0"/>
          </a:p>
        </p:txBody>
      </p:sp>
    </p:spTree>
    <p:extLst>
      <p:ext uri="{BB962C8B-B14F-4D97-AF65-F5344CB8AC3E}">
        <p14:creationId xmlns:p14="http://schemas.microsoft.com/office/powerpoint/2010/main" val="3152503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Consider the environment</a:t>
            </a:r>
            <a:endParaRPr lang="en-US" dirty="0"/>
          </a:p>
        </p:txBody>
      </p:sp>
      <p:sp>
        <p:nvSpPr>
          <p:cNvPr id="3" name="Content Placeholder 2"/>
          <p:cNvSpPr>
            <a:spLocks noGrp="1"/>
          </p:cNvSpPr>
          <p:nvPr>
            <p:ph idx="1"/>
          </p:nvPr>
        </p:nvSpPr>
        <p:spPr/>
        <p:txBody>
          <a:bodyPr/>
          <a:lstStyle/>
          <a:p>
            <a:r>
              <a:rPr lang="en-US" dirty="0" smtClean="0"/>
              <a:t>What do we know about the possible environments of use?</a:t>
            </a:r>
          </a:p>
          <a:p>
            <a:pPr lvl="1"/>
            <a:endParaRPr lang="en-US" dirty="0"/>
          </a:p>
        </p:txBody>
      </p:sp>
    </p:spTree>
    <p:extLst>
      <p:ext uri="{BB962C8B-B14F-4D97-AF65-F5344CB8AC3E}">
        <p14:creationId xmlns:p14="http://schemas.microsoft.com/office/powerpoint/2010/main" val="1575477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1b. Use while moving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Negatively affects</a:t>
            </a:r>
          </a:p>
          <a:p>
            <a:pPr lvl="1"/>
            <a:r>
              <a:rPr lang="en-US" dirty="0" smtClean="0"/>
              <a:t>Reading ability</a:t>
            </a:r>
          </a:p>
          <a:p>
            <a:pPr lvl="1"/>
            <a:r>
              <a:rPr lang="en-US" dirty="0" smtClean="0"/>
              <a:t>Reading speed</a:t>
            </a:r>
          </a:p>
          <a:p>
            <a:pPr lvl="1"/>
            <a:r>
              <a:rPr lang="en-US" dirty="0" smtClean="0"/>
              <a:t>Pointing ability</a:t>
            </a:r>
          </a:p>
          <a:p>
            <a:pPr lvl="1"/>
            <a:endParaRPr lang="en-US" dirty="0"/>
          </a:p>
          <a:p>
            <a:r>
              <a:rPr lang="en-US" dirty="0" smtClean="0"/>
              <a:t>Users may be “</a:t>
            </a:r>
            <a:r>
              <a:rPr lang="en-US" dirty="0" err="1" smtClean="0"/>
              <a:t>situationally</a:t>
            </a:r>
            <a:r>
              <a:rPr lang="en-US" dirty="0" smtClean="0"/>
              <a:t> impaired”</a:t>
            </a:r>
          </a:p>
          <a:p>
            <a:endParaRPr lang="en-US" dirty="0" smtClean="0"/>
          </a:p>
          <a:p>
            <a:r>
              <a:rPr lang="en-US" dirty="0" smtClean="0"/>
              <a:t>Sears</a:t>
            </a:r>
            <a:r>
              <a:rPr lang="en-US" dirty="0"/>
              <a:t>, A., &amp; Young, M. (2002, January). Physical disabilities and computing technologies: an analysis of impairments. In The human-computer interaction handbook (pp. 482-503). L. Erlbaum Associates Inc..</a:t>
            </a:r>
          </a:p>
        </p:txBody>
      </p:sp>
    </p:spTree>
    <p:extLst>
      <p:ext uri="{BB962C8B-B14F-4D97-AF65-F5344CB8AC3E}">
        <p14:creationId xmlns:p14="http://schemas.microsoft.com/office/powerpoint/2010/main" val="3610871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 etc.</a:t>
            </a:r>
            <a:endParaRPr lang="en-US" dirty="0"/>
          </a:p>
        </p:txBody>
      </p:sp>
      <p:sp>
        <p:nvSpPr>
          <p:cNvPr id="3" name="Content Placeholder 2"/>
          <p:cNvSpPr>
            <a:spLocks noGrp="1"/>
          </p:cNvSpPr>
          <p:nvPr>
            <p:ph idx="1"/>
          </p:nvPr>
        </p:nvSpPr>
        <p:spPr>
          <a:xfrm>
            <a:off x="457200" y="1600200"/>
            <a:ext cx="8229600" cy="5046707"/>
          </a:xfrm>
        </p:spPr>
        <p:txBody>
          <a:bodyPr>
            <a:normAutofit/>
          </a:bodyPr>
          <a:lstStyle/>
          <a:p>
            <a:r>
              <a:rPr lang="en-US" dirty="0" smtClean="0"/>
              <a:t>Due today</a:t>
            </a:r>
          </a:p>
          <a:p>
            <a:pPr lvl="1"/>
            <a:r>
              <a:rPr lang="en-US" dirty="0" smtClean="0"/>
              <a:t>Assignment 1: observation</a:t>
            </a:r>
          </a:p>
          <a:p>
            <a:pPr lvl="1"/>
            <a:endParaRPr lang="en-US" dirty="0"/>
          </a:p>
          <a:p>
            <a:r>
              <a:rPr lang="en-US" dirty="0" smtClean="0"/>
              <a:t>Due in one week: Team Project 1</a:t>
            </a:r>
          </a:p>
          <a:p>
            <a:pPr lvl="1"/>
            <a:r>
              <a:rPr lang="en-US" dirty="0" smtClean="0"/>
              <a:t>Formative research</a:t>
            </a:r>
          </a:p>
          <a:p>
            <a:pPr lvl="2"/>
            <a:r>
              <a:rPr lang="en-US" dirty="0" smtClean="0"/>
              <a:t>2 methods</a:t>
            </a:r>
          </a:p>
          <a:p>
            <a:pPr lvl="2"/>
            <a:r>
              <a:rPr lang="en-US" dirty="0" smtClean="0"/>
              <a:t>At least 4 potential users</a:t>
            </a:r>
          </a:p>
          <a:p>
            <a:pPr lvl="2"/>
            <a:r>
              <a:rPr lang="en-US" dirty="0" smtClean="0"/>
              <a:t>Research report</a:t>
            </a:r>
          </a:p>
          <a:p>
            <a:pPr lvl="2"/>
            <a:r>
              <a:rPr lang="en-US" dirty="0" smtClean="0"/>
              <a:t>5-minute progress report/summary</a:t>
            </a:r>
          </a:p>
          <a:p>
            <a:pPr lvl="2"/>
            <a:r>
              <a:rPr lang="en-US" b="1" dirty="0" smtClean="0">
                <a:solidFill>
                  <a:schemeClr val="accent3"/>
                </a:solidFill>
              </a:rPr>
              <a:t>Don’t be afraid to ask for </a:t>
            </a:r>
            <a:r>
              <a:rPr lang="en-US" b="1" dirty="0" smtClean="0">
                <a:solidFill>
                  <a:schemeClr val="accent3"/>
                </a:solidFill>
              </a:rPr>
              <a:t>feedback</a:t>
            </a:r>
            <a:endParaRPr lang="en-US" b="1" dirty="0">
              <a:solidFill>
                <a:schemeClr val="accent3"/>
              </a:solidFill>
            </a:endParaRPr>
          </a:p>
        </p:txBody>
      </p:sp>
    </p:spTree>
    <p:extLst>
      <p:ext uri="{BB962C8B-B14F-4D97-AF65-F5344CB8AC3E}">
        <p14:creationId xmlns:p14="http://schemas.microsoft.com/office/powerpoint/2010/main" val="213737229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Remember human limitations</a:t>
            </a:r>
            <a:endParaRPr lang="en-US" dirty="0"/>
          </a:p>
        </p:txBody>
      </p:sp>
      <p:pic>
        <p:nvPicPr>
          <p:cNvPr id="7" name="Content Placeholder 6"/>
          <p:cNvPicPr>
            <a:picLocks noGrp="1" noChangeAspect="1"/>
          </p:cNvPicPr>
          <p:nvPr>
            <p:ph idx="1"/>
          </p:nvPr>
        </p:nvPicPr>
        <p:blipFill rotWithShape="1">
          <a:blip r:embed="rId3"/>
          <a:srcRect l="-1314" r="-1314"/>
          <a:stretch/>
        </p:blipFill>
        <p:spPr>
          <a:xfrm>
            <a:off x="457200" y="2408877"/>
            <a:ext cx="8218087" cy="4067668"/>
          </a:xfrm>
          <a:solidFill>
            <a:schemeClr val="tx1"/>
          </a:solidFill>
        </p:spPr>
      </p:pic>
      <p:sp>
        <p:nvSpPr>
          <p:cNvPr id="8" name="TextBox 7"/>
          <p:cNvSpPr txBox="1"/>
          <p:nvPr/>
        </p:nvSpPr>
        <p:spPr>
          <a:xfrm>
            <a:off x="457200" y="1417638"/>
            <a:ext cx="5544337" cy="646331"/>
          </a:xfrm>
          <a:prstGeom prst="rect">
            <a:avLst/>
          </a:prstGeom>
          <a:noFill/>
        </p:spPr>
        <p:txBody>
          <a:bodyPr wrap="square" rtlCol="0">
            <a:spAutoFit/>
          </a:bodyPr>
          <a:lstStyle/>
          <a:p>
            <a:r>
              <a:rPr lang="en-US" dirty="0" smtClean="0">
                <a:latin typeface="Helvetica Neue"/>
                <a:cs typeface="Helvetica Neue"/>
              </a:rPr>
              <a:t>Reach, size, memory, vision, parallel processing…</a:t>
            </a:r>
          </a:p>
          <a:p>
            <a:r>
              <a:rPr lang="en-US" dirty="0" smtClean="0">
                <a:latin typeface="Helvetica Neue"/>
                <a:cs typeface="Helvetica Neue"/>
              </a:rPr>
              <a:t>(remember back to The Human)</a:t>
            </a:r>
            <a:endParaRPr lang="en-US" dirty="0">
              <a:latin typeface="Helvetica Neue"/>
              <a:cs typeface="Helvetica Neue"/>
            </a:endParaRPr>
          </a:p>
        </p:txBody>
      </p:sp>
    </p:spTree>
    <p:extLst>
      <p:ext uri="{BB962C8B-B14F-4D97-AF65-F5344CB8AC3E}">
        <p14:creationId xmlns:p14="http://schemas.microsoft.com/office/powerpoint/2010/main" val="4054400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Intuitive usually isn’t</a:t>
            </a:r>
            <a:endParaRPr lang="en-US" dirty="0"/>
          </a:p>
        </p:txBody>
      </p:sp>
      <p:sp>
        <p:nvSpPr>
          <p:cNvPr id="3" name="Content Placeholder 2"/>
          <p:cNvSpPr>
            <a:spLocks noGrp="1"/>
          </p:cNvSpPr>
          <p:nvPr>
            <p:ph idx="1"/>
          </p:nvPr>
        </p:nvSpPr>
        <p:spPr/>
        <p:txBody>
          <a:bodyPr/>
          <a:lstStyle/>
          <a:p>
            <a:r>
              <a:rPr lang="en-US" dirty="0" smtClean="0"/>
              <a:t>A lot of what we think of as “intuitive” or natural is learned</a:t>
            </a:r>
          </a:p>
          <a:p>
            <a:pPr lvl="1"/>
            <a:r>
              <a:rPr lang="en-US" dirty="0" smtClean="0"/>
              <a:t>Gestures</a:t>
            </a:r>
          </a:p>
          <a:p>
            <a:pPr lvl="1"/>
            <a:r>
              <a:rPr lang="en-US" dirty="0" smtClean="0"/>
              <a:t>Sounds</a:t>
            </a:r>
          </a:p>
          <a:p>
            <a:pPr lvl="1"/>
            <a:r>
              <a:rPr lang="en-US" dirty="0" smtClean="0"/>
              <a:t>UI conventions</a:t>
            </a:r>
            <a:endParaRPr lang="en-US" dirty="0"/>
          </a:p>
        </p:txBody>
      </p:sp>
      <p:pic>
        <p:nvPicPr>
          <p:cNvPr id="4" name="Picture 3"/>
          <p:cNvPicPr>
            <a:picLocks noChangeAspect="1"/>
          </p:cNvPicPr>
          <p:nvPr/>
        </p:nvPicPr>
        <p:blipFill>
          <a:blip r:embed="rId3"/>
          <a:stretch>
            <a:fillRect/>
          </a:stretch>
        </p:blipFill>
        <p:spPr>
          <a:xfrm>
            <a:off x="5732478" y="3343229"/>
            <a:ext cx="2954322" cy="2954322"/>
          </a:xfrm>
          <a:prstGeom prst="rect">
            <a:avLst/>
          </a:prstGeom>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34830" y1="34333" x2="34830" y2="34333"/>
                        <a14:foregroundMark x1="29248" y1="37333" x2="31189" y2="37333"/>
                        <a14:foregroundMark x1="32888" y1="48333" x2="24757" y2="48333"/>
                        <a14:foregroundMark x1="32888" y1="64333" x2="27791" y2="64333"/>
                      </a14:backgroundRemoval>
                    </a14:imgEffect>
                  </a14:imgLayer>
                </a14:imgProps>
              </a:ext>
            </a:extLst>
          </a:blip>
          <a:srcRect l="11907" r="49591"/>
          <a:stretch/>
        </p:blipFill>
        <p:spPr>
          <a:xfrm>
            <a:off x="1094870" y="4392551"/>
            <a:ext cx="2014563" cy="1905000"/>
          </a:xfrm>
          <a:prstGeom prst="rect">
            <a:avLst/>
          </a:prstGeom>
        </p:spPr>
      </p:pic>
    </p:spTree>
    <p:extLst>
      <p:ext uri="{BB962C8B-B14F-4D97-AF65-F5344CB8AC3E}">
        <p14:creationId xmlns:p14="http://schemas.microsoft.com/office/powerpoint/2010/main" val="1409836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19283"/>
            <a:ext cx="8229600" cy="496374"/>
          </a:xfrm>
        </p:spPr>
        <p:txBody>
          <a:bodyPr>
            <a:normAutofit fontScale="85000" lnSpcReduction="10000"/>
          </a:bodyPr>
          <a:lstStyle/>
          <a:p>
            <a:pPr marL="0" indent="0">
              <a:buNone/>
            </a:pPr>
            <a:r>
              <a:rPr lang="en-US" dirty="0">
                <a:hlinkClick r:id="rId2"/>
              </a:rPr>
              <a:t>http://www.youtube.com/watch?v=</a:t>
            </a:r>
            <a:r>
              <a:rPr lang="en-US" dirty="0" smtClean="0">
                <a:hlinkClick r:id="rId2"/>
              </a:rPr>
              <a:t>hShY6xZWVGE</a:t>
            </a:r>
            <a:endParaRPr lang="en-US" dirty="0" smtClean="0"/>
          </a:p>
          <a:p>
            <a:endParaRPr lang="en-US" dirty="0"/>
          </a:p>
        </p:txBody>
      </p:sp>
      <p:pic>
        <p:nvPicPr>
          <p:cNvPr id="4" name="Picture 3"/>
          <p:cNvPicPr>
            <a:picLocks noChangeAspect="1"/>
          </p:cNvPicPr>
          <p:nvPr/>
        </p:nvPicPr>
        <p:blipFill>
          <a:blip r:embed="rId3"/>
          <a:stretch>
            <a:fillRect/>
          </a:stretch>
        </p:blipFill>
        <p:spPr>
          <a:xfrm>
            <a:off x="533400" y="1206500"/>
            <a:ext cx="8064500" cy="4445000"/>
          </a:xfrm>
          <a:prstGeom prst="rect">
            <a:avLst/>
          </a:prstGeom>
        </p:spPr>
      </p:pic>
    </p:spTree>
    <p:extLst>
      <p:ext uri="{BB962C8B-B14F-4D97-AF65-F5344CB8AC3E}">
        <p14:creationId xmlns:p14="http://schemas.microsoft.com/office/powerpoint/2010/main" val="36027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is difficult</a:t>
            </a:r>
            <a:endParaRPr lang="en-US" dirty="0"/>
          </a:p>
        </p:txBody>
      </p:sp>
      <p:sp>
        <p:nvSpPr>
          <p:cNvPr id="3" name="Content Placeholder 2"/>
          <p:cNvSpPr>
            <a:spLocks noGrp="1"/>
          </p:cNvSpPr>
          <p:nvPr>
            <p:ph idx="1"/>
          </p:nvPr>
        </p:nvSpPr>
        <p:spPr/>
        <p:txBody>
          <a:bodyPr/>
          <a:lstStyle/>
          <a:p>
            <a:r>
              <a:rPr lang="en-US" dirty="0" smtClean="0"/>
              <a:t>Especially while mobile</a:t>
            </a:r>
          </a:p>
          <a:p>
            <a:endParaRPr lang="en-US" dirty="0"/>
          </a:p>
          <a:p>
            <a:r>
              <a:rPr lang="en-US" dirty="0" smtClean="0"/>
              <a:t>So…</a:t>
            </a:r>
            <a:endParaRPr lang="en-US" dirty="0"/>
          </a:p>
        </p:txBody>
      </p:sp>
    </p:spTree>
    <p:extLst>
      <p:ext uri="{BB962C8B-B14F-4D97-AF65-F5344CB8AC3E}">
        <p14:creationId xmlns:p14="http://schemas.microsoft.com/office/powerpoint/2010/main" val="2896555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Reduce input complexity</a:t>
            </a:r>
            <a:endParaRPr lang="en-US" dirty="0"/>
          </a:p>
        </p:txBody>
      </p:sp>
      <p:pic>
        <p:nvPicPr>
          <p:cNvPr id="5" name="Picture 4"/>
          <p:cNvPicPr>
            <a:picLocks noChangeAspect="1"/>
          </p:cNvPicPr>
          <p:nvPr/>
        </p:nvPicPr>
        <p:blipFill rotWithShape="1">
          <a:blip r:embed="rId3"/>
          <a:srcRect l="24605" t="24911" r="24447" b="23001"/>
          <a:stretch/>
        </p:blipFill>
        <p:spPr>
          <a:xfrm>
            <a:off x="457200" y="2408878"/>
            <a:ext cx="3499938" cy="2000098"/>
          </a:xfrm>
          <a:prstGeom prst="rect">
            <a:avLst/>
          </a:prstGeom>
        </p:spPr>
      </p:pic>
      <p:pic>
        <p:nvPicPr>
          <p:cNvPr id="6" name="Picture 5"/>
          <p:cNvPicPr>
            <a:picLocks noChangeAspect="1"/>
          </p:cNvPicPr>
          <p:nvPr/>
        </p:nvPicPr>
        <p:blipFill rotWithShape="1">
          <a:blip r:embed="rId4"/>
          <a:srcRect l="7871" t="16805" r="6386" b="5244"/>
          <a:stretch/>
        </p:blipFill>
        <p:spPr>
          <a:xfrm>
            <a:off x="5094801" y="1941702"/>
            <a:ext cx="3343008" cy="3752008"/>
          </a:xfrm>
          <a:prstGeom prst="rect">
            <a:avLst/>
          </a:prstGeom>
        </p:spPr>
      </p:pic>
    </p:spTree>
    <p:extLst>
      <p:ext uri="{BB962C8B-B14F-4D97-AF65-F5344CB8AC3E}">
        <p14:creationId xmlns:p14="http://schemas.microsoft.com/office/powerpoint/2010/main" val="4244117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Leverage past behavior</a:t>
            </a:r>
            <a:endParaRPr lang="en-US" dirty="0"/>
          </a:p>
        </p:txBody>
      </p:sp>
      <p:sp>
        <p:nvSpPr>
          <p:cNvPr id="3" name="Content Placeholder 2"/>
          <p:cNvSpPr>
            <a:spLocks noGrp="1"/>
          </p:cNvSpPr>
          <p:nvPr>
            <p:ph idx="1"/>
          </p:nvPr>
        </p:nvSpPr>
        <p:spPr/>
        <p:txBody>
          <a:bodyPr/>
          <a:lstStyle/>
          <a:p>
            <a:r>
              <a:rPr lang="en-US" dirty="0" smtClean="0"/>
              <a:t>Best predictor of future behavior</a:t>
            </a:r>
            <a:endParaRPr lang="en-US" dirty="0"/>
          </a:p>
        </p:txBody>
      </p:sp>
      <p:pic>
        <p:nvPicPr>
          <p:cNvPr id="4" name="Picture 3"/>
          <p:cNvPicPr>
            <a:picLocks noChangeAspect="1"/>
          </p:cNvPicPr>
          <p:nvPr/>
        </p:nvPicPr>
        <p:blipFill>
          <a:blip r:embed="rId3"/>
          <a:stretch>
            <a:fillRect/>
          </a:stretch>
        </p:blipFill>
        <p:spPr>
          <a:xfrm>
            <a:off x="145984" y="2598667"/>
            <a:ext cx="5478176" cy="4346927"/>
          </a:xfrm>
          <a:prstGeom prst="rect">
            <a:avLst/>
          </a:prstGeom>
        </p:spPr>
      </p:pic>
      <p:pic>
        <p:nvPicPr>
          <p:cNvPr id="5" name="Picture 4"/>
          <p:cNvPicPr>
            <a:picLocks noChangeAspect="1"/>
          </p:cNvPicPr>
          <p:nvPr/>
        </p:nvPicPr>
        <p:blipFill rotWithShape="1">
          <a:blip r:embed="rId4"/>
          <a:srcRect t="1478"/>
          <a:stretch/>
        </p:blipFill>
        <p:spPr>
          <a:xfrm>
            <a:off x="6109892" y="2743200"/>
            <a:ext cx="2576908" cy="3793616"/>
          </a:xfrm>
          <a:prstGeom prst="rect">
            <a:avLst/>
          </a:prstGeom>
        </p:spPr>
      </p:pic>
    </p:spTree>
    <p:extLst>
      <p:ext uri="{BB962C8B-B14F-4D97-AF65-F5344CB8AC3E}">
        <p14:creationId xmlns:p14="http://schemas.microsoft.com/office/powerpoint/2010/main" val="3039896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927297"/>
            <a:ext cx="8229600" cy="636843"/>
          </a:xfrm>
        </p:spPr>
        <p:txBody>
          <a:bodyPr>
            <a:normAutofit fontScale="85000" lnSpcReduction="10000"/>
          </a:bodyPr>
          <a:lstStyle/>
          <a:p>
            <a:pPr marL="0" indent="0">
              <a:buNone/>
            </a:pPr>
            <a:r>
              <a:rPr lang="en-US" dirty="0">
                <a:hlinkClick r:id="rId2"/>
              </a:rPr>
              <a:t>http://www.youtube.com/watch?v=</a:t>
            </a:r>
            <a:r>
              <a:rPr lang="en-US" dirty="0" smtClean="0">
                <a:hlinkClick r:id="rId2"/>
              </a:rPr>
              <a:t>9BnLbv6QYcA</a:t>
            </a:r>
            <a:endParaRPr lang="en-US" dirty="0" smtClean="0"/>
          </a:p>
          <a:p>
            <a:endParaRPr lang="en-US" dirty="0"/>
          </a:p>
        </p:txBody>
      </p:sp>
      <p:pic>
        <p:nvPicPr>
          <p:cNvPr id="4" name="Picture 3"/>
          <p:cNvPicPr>
            <a:picLocks noChangeAspect="1"/>
          </p:cNvPicPr>
          <p:nvPr/>
        </p:nvPicPr>
        <p:blipFill>
          <a:blip r:embed="rId3"/>
          <a:stretch>
            <a:fillRect/>
          </a:stretch>
        </p:blipFill>
        <p:spPr>
          <a:xfrm>
            <a:off x="1447800" y="818018"/>
            <a:ext cx="6248400" cy="4508500"/>
          </a:xfrm>
          <a:prstGeom prst="rect">
            <a:avLst/>
          </a:prstGeom>
        </p:spPr>
      </p:pic>
    </p:spTree>
    <p:extLst>
      <p:ext uri="{BB962C8B-B14F-4D97-AF65-F5344CB8AC3E}">
        <p14:creationId xmlns:p14="http://schemas.microsoft.com/office/powerpoint/2010/main" val="92125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Leverage context</a:t>
            </a:r>
            <a:endParaRPr lang="en-US" dirty="0"/>
          </a:p>
        </p:txBody>
      </p:sp>
      <p:sp>
        <p:nvSpPr>
          <p:cNvPr id="3" name="Content Placeholder 2"/>
          <p:cNvSpPr>
            <a:spLocks noGrp="1"/>
          </p:cNvSpPr>
          <p:nvPr>
            <p:ph idx="1"/>
          </p:nvPr>
        </p:nvSpPr>
        <p:spPr/>
        <p:txBody>
          <a:bodyPr/>
          <a:lstStyle/>
          <a:p>
            <a:r>
              <a:rPr lang="en-US" dirty="0" smtClean="0"/>
              <a:t>What do our devices know about our situation? How can this help?</a:t>
            </a:r>
          </a:p>
          <a:p>
            <a:endParaRPr lang="en-US" dirty="0"/>
          </a:p>
          <a:p>
            <a:endParaRPr lang="en-US" dirty="0"/>
          </a:p>
        </p:txBody>
      </p:sp>
    </p:spTree>
    <p:extLst>
      <p:ext uri="{BB962C8B-B14F-4D97-AF65-F5344CB8AC3E}">
        <p14:creationId xmlns:p14="http://schemas.microsoft.com/office/powerpoint/2010/main" val="2864851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94181"/>
            <a:ext cx="3355674" cy="6079120"/>
          </a:xfrm>
          <a:prstGeom prst="rect">
            <a:avLst/>
          </a:prstGeom>
        </p:spPr>
      </p:pic>
      <p:pic>
        <p:nvPicPr>
          <p:cNvPr id="6" name="Picture 5"/>
          <p:cNvPicPr>
            <a:picLocks noChangeAspect="1"/>
          </p:cNvPicPr>
          <p:nvPr/>
        </p:nvPicPr>
        <p:blipFill rotWithShape="1">
          <a:blip r:embed="rId4"/>
          <a:srcRect l="25302" r="7782"/>
          <a:stretch/>
        </p:blipFill>
        <p:spPr>
          <a:xfrm>
            <a:off x="6468023" y="3646367"/>
            <a:ext cx="2636873" cy="2817495"/>
          </a:xfrm>
          <a:prstGeom prst="rect">
            <a:avLst/>
          </a:prstGeom>
        </p:spPr>
      </p:pic>
      <p:pic>
        <p:nvPicPr>
          <p:cNvPr id="8" name="Picture 7"/>
          <p:cNvPicPr>
            <a:picLocks noChangeAspect="1"/>
          </p:cNvPicPr>
          <p:nvPr/>
        </p:nvPicPr>
        <p:blipFill>
          <a:blip r:embed="rId5"/>
          <a:stretch>
            <a:fillRect/>
          </a:stretch>
        </p:blipFill>
        <p:spPr>
          <a:xfrm>
            <a:off x="3355674" y="939443"/>
            <a:ext cx="3112349" cy="5524419"/>
          </a:xfrm>
          <a:prstGeom prst="rect">
            <a:avLst/>
          </a:prstGeom>
        </p:spPr>
      </p:pic>
    </p:spTree>
    <p:extLst>
      <p:ext uri="{BB962C8B-B14F-4D97-AF65-F5344CB8AC3E}">
        <p14:creationId xmlns:p14="http://schemas.microsoft.com/office/powerpoint/2010/main" val="891348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it</a:t>
            </a:r>
            <a:endParaRPr lang="en-US" dirty="0"/>
          </a:p>
        </p:txBody>
      </p:sp>
      <p:sp>
        <p:nvSpPr>
          <p:cNvPr id="3" name="Content Placeholder 2"/>
          <p:cNvSpPr>
            <a:spLocks noGrp="1"/>
          </p:cNvSpPr>
          <p:nvPr>
            <p:ph idx="1"/>
          </p:nvPr>
        </p:nvSpPr>
        <p:spPr/>
        <p:txBody>
          <a:bodyPr/>
          <a:lstStyle/>
          <a:p>
            <a:r>
              <a:rPr lang="en-US" dirty="0" smtClean="0"/>
              <a:t>Consider your project</a:t>
            </a:r>
          </a:p>
          <a:p>
            <a:endParaRPr lang="en-US" dirty="0"/>
          </a:p>
          <a:p>
            <a:r>
              <a:rPr lang="en-US" dirty="0" smtClean="0"/>
              <a:t>What is the “obvious” way to input data?</a:t>
            </a:r>
          </a:p>
          <a:p>
            <a:endParaRPr lang="en-US" dirty="0" smtClean="0"/>
          </a:p>
          <a:p>
            <a:r>
              <a:rPr lang="en-US" dirty="0" smtClean="0"/>
              <a:t>What is a different way?</a:t>
            </a:r>
          </a:p>
        </p:txBody>
      </p:sp>
    </p:spTree>
    <p:extLst>
      <p:ext uri="{BB962C8B-B14F-4D97-AF65-F5344CB8AC3E}">
        <p14:creationId xmlns:p14="http://schemas.microsoft.com/office/powerpoint/2010/main" val="1925380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 </a:t>
            </a:r>
            <a:r>
              <a:rPr lang="en-US" dirty="0" err="1" smtClean="0"/>
              <a:t>redux</a:t>
            </a:r>
            <a:endParaRPr lang="en-US" dirty="0"/>
          </a:p>
        </p:txBody>
      </p:sp>
      <p:sp>
        <p:nvSpPr>
          <p:cNvPr id="3" name="Content Placeholder 2"/>
          <p:cNvSpPr>
            <a:spLocks noGrp="1"/>
          </p:cNvSpPr>
          <p:nvPr>
            <p:ph idx="1"/>
          </p:nvPr>
        </p:nvSpPr>
        <p:spPr/>
        <p:txBody>
          <a:bodyPr/>
          <a:lstStyle/>
          <a:p>
            <a:r>
              <a:rPr lang="en-US" dirty="0" smtClean="0"/>
              <a:t>5 minutes: Come up with 5 attributes describing your users</a:t>
            </a:r>
          </a:p>
          <a:p>
            <a:endParaRPr lang="en-US" dirty="0"/>
          </a:p>
          <a:p>
            <a:r>
              <a:rPr lang="en-US" b="1" dirty="0" smtClean="0">
                <a:solidFill>
                  <a:srgbClr val="FF0080"/>
                </a:solidFill>
              </a:rPr>
              <a:t>5 minutes: Write one interesting persona describing a potential user </a:t>
            </a:r>
            <a:r>
              <a:rPr lang="en-US" b="1" dirty="0" smtClean="0">
                <a:solidFill>
                  <a:srgbClr val="FF0080"/>
                </a:solidFill>
              </a:rPr>
              <a:t/>
            </a:r>
            <a:br>
              <a:rPr lang="en-US" b="1" dirty="0" smtClean="0">
                <a:solidFill>
                  <a:srgbClr val="FF0080"/>
                </a:solidFill>
              </a:rPr>
            </a:br>
            <a:r>
              <a:rPr lang="en-US" b="1" dirty="0" smtClean="0">
                <a:solidFill>
                  <a:srgbClr val="FF0080"/>
                </a:solidFill>
              </a:rPr>
              <a:t>(</a:t>
            </a:r>
            <a:r>
              <a:rPr lang="en-US" b="1" dirty="0" smtClean="0">
                <a:solidFill>
                  <a:srgbClr val="FF0080"/>
                </a:solidFill>
              </a:rPr>
              <a:t>1-2 paragraphs</a:t>
            </a:r>
            <a:r>
              <a:rPr lang="en-US" b="1" dirty="0" smtClean="0">
                <a:solidFill>
                  <a:srgbClr val="FF0080"/>
                </a:solidFill>
              </a:rPr>
              <a:t>)</a:t>
            </a:r>
          </a:p>
          <a:p>
            <a:endParaRPr lang="en-US" dirty="0"/>
          </a:p>
          <a:p>
            <a:r>
              <a:rPr lang="en-US" dirty="0" smtClean="0"/>
              <a:t>We’ll post them on Piazza</a:t>
            </a:r>
            <a:endParaRPr lang="en-US" dirty="0"/>
          </a:p>
        </p:txBody>
      </p:sp>
    </p:spTree>
    <p:extLst>
      <p:ext uri="{BB962C8B-B14F-4D97-AF65-F5344CB8AC3E}">
        <p14:creationId xmlns:p14="http://schemas.microsoft.com/office/powerpoint/2010/main" val="40879342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6072"/>
            <a:ext cx="8229600" cy="5520091"/>
          </a:xfrm>
        </p:spPr>
        <p:txBody>
          <a:bodyPr/>
          <a:lstStyle/>
          <a:p>
            <a:r>
              <a:rPr lang="en-US" dirty="0" smtClean="0"/>
              <a:t>Maya</a:t>
            </a:r>
          </a:p>
          <a:p>
            <a:r>
              <a:rPr lang="en-US" dirty="0" smtClean="0"/>
              <a:t>Shari</a:t>
            </a:r>
          </a:p>
          <a:p>
            <a:r>
              <a:rPr lang="en-US" dirty="0" smtClean="0"/>
              <a:t>Lucy</a:t>
            </a:r>
          </a:p>
          <a:p>
            <a:r>
              <a:rPr lang="en-US" dirty="0" smtClean="0"/>
              <a:t>Randy</a:t>
            </a:r>
          </a:p>
          <a:p>
            <a:r>
              <a:rPr lang="en-US" dirty="0" smtClean="0"/>
              <a:t>“Leif </a:t>
            </a:r>
            <a:r>
              <a:rPr lang="en-US" dirty="0" err="1" smtClean="0"/>
              <a:t>Blouwer</a:t>
            </a:r>
            <a:r>
              <a:rPr lang="en-US" dirty="0" smtClean="0"/>
              <a:t>”</a:t>
            </a:r>
            <a:endParaRPr lang="en-US" dirty="0"/>
          </a:p>
          <a:p>
            <a:r>
              <a:rPr lang="en-US" dirty="0" smtClean="0"/>
              <a:t>Peter Simpson</a:t>
            </a:r>
          </a:p>
          <a:p>
            <a:r>
              <a:rPr lang="en-US" dirty="0" smtClean="0"/>
              <a:t>Jen</a:t>
            </a:r>
          </a:p>
        </p:txBody>
      </p:sp>
    </p:spTree>
    <p:extLst>
      <p:ext uri="{BB962C8B-B14F-4D97-AF65-F5344CB8AC3E}">
        <p14:creationId xmlns:p14="http://schemas.microsoft.com/office/powerpoint/2010/main" val="42215381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to do with personas?</a:t>
            </a:r>
            <a:endParaRPr lang="en-US" dirty="0"/>
          </a:p>
        </p:txBody>
      </p:sp>
      <p:sp>
        <p:nvSpPr>
          <p:cNvPr id="5" name="Content Placeholder 4"/>
          <p:cNvSpPr>
            <a:spLocks noGrp="1"/>
          </p:cNvSpPr>
          <p:nvPr>
            <p:ph idx="1"/>
          </p:nvPr>
        </p:nvSpPr>
        <p:spPr/>
        <p:txBody>
          <a:bodyPr/>
          <a:lstStyle/>
          <a:p>
            <a:r>
              <a:rPr lang="en-US" dirty="0" smtClean="0"/>
              <a:t>Hang them up</a:t>
            </a:r>
          </a:p>
          <a:p>
            <a:r>
              <a:rPr lang="en-US" dirty="0" smtClean="0"/>
              <a:t>Bring them to meetings</a:t>
            </a:r>
          </a:p>
          <a:p>
            <a:r>
              <a:rPr lang="en-US" dirty="0" smtClean="0"/>
              <a:t>Discuss them with clients</a:t>
            </a:r>
          </a:p>
          <a:p>
            <a:r>
              <a:rPr lang="en-US" dirty="0" smtClean="0"/>
              <a:t>Write scenarios about them</a:t>
            </a:r>
            <a:endParaRPr lang="en-US" dirty="0"/>
          </a:p>
        </p:txBody>
      </p:sp>
    </p:spTree>
    <p:extLst>
      <p:ext uri="{BB962C8B-B14F-4D97-AF65-F5344CB8AC3E}">
        <p14:creationId xmlns:p14="http://schemas.microsoft.com/office/powerpoint/2010/main" val="232753027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Users vs. stakeholders </a:t>
            </a:r>
            <a:br>
              <a:rPr lang="en-US" dirty="0" smtClean="0"/>
            </a:br>
            <a:r>
              <a:rPr lang="en-US" sz="3600" dirty="0" smtClean="0"/>
              <a:t>(or primary vs. secondary users)</a:t>
            </a:r>
            <a:endParaRPr lang="en-US" sz="3600" dirty="0"/>
          </a:p>
        </p:txBody>
      </p:sp>
      <p:sp>
        <p:nvSpPr>
          <p:cNvPr id="3" name="Content Placeholder 2"/>
          <p:cNvSpPr>
            <a:spLocks noGrp="1"/>
          </p:cNvSpPr>
          <p:nvPr>
            <p:ph idx="1"/>
          </p:nvPr>
        </p:nvSpPr>
        <p:spPr/>
        <p:txBody>
          <a:bodyPr/>
          <a:lstStyle/>
          <a:p>
            <a:r>
              <a:rPr lang="en-US" dirty="0" smtClean="0"/>
              <a:t>Remember that the primary user is often not the only person who interacts with a computing system</a:t>
            </a:r>
          </a:p>
          <a:p>
            <a:endParaRPr lang="en-US" dirty="0"/>
          </a:p>
          <a:p>
            <a:r>
              <a:rPr lang="en-US" dirty="0" smtClean="0"/>
              <a:t>Consider a new electronic door lock system for CU dorms</a:t>
            </a:r>
          </a:p>
          <a:p>
            <a:pPr lvl="1"/>
            <a:r>
              <a:rPr lang="en-US" dirty="0" smtClean="0"/>
              <a:t>Who is the primary user?</a:t>
            </a:r>
          </a:p>
          <a:p>
            <a:pPr lvl="1"/>
            <a:r>
              <a:rPr lang="en-US" dirty="0" smtClean="0"/>
              <a:t>Who else might interact with the system?</a:t>
            </a:r>
            <a:endParaRPr lang="en-US" dirty="0"/>
          </a:p>
        </p:txBody>
      </p:sp>
    </p:spTree>
    <p:extLst>
      <p:ext uri="{BB962C8B-B14F-4D97-AF65-F5344CB8AC3E}">
        <p14:creationId xmlns:p14="http://schemas.microsoft.com/office/powerpoint/2010/main" val="26158138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a:t>
            </a:r>
            <a:r>
              <a:rPr lang="en-US" dirty="0" smtClean="0"/>
              <a:t>reading on personas</a:t>
            </a:r>
            <a:endParaRPr lang="en-US" dirty="0"/>
          </a:p>
        </p:txBody>
      </p:sp>
      <p:sp>
        <p:nvSpPr>
          <p:cNvPr id="5" name="Content Placeholder 4"/>
          <p:cNvSpPr>
            <a:spLocks noGrp="1"/>
          </p:cNvSpPr>
          <p:nvPr>
            <p:ph idx="1"/>
          </p:nvPr>
        </p:nvSpPr>
        <p:spPr/>
        <p:txBody>
          <a:bodyPr>
            <a:normAutofit/>
          </a:bodyPr>
          <a:lstStyle/>
          <a:p>
            <a:r>
              <a:rPr lang="en-US" sz="2800" dirty="0"/>
              <a:t>Pruitt, J., &amp; </a:t>
            </a:r>
            <a:r>
              <a:rPr lang="en-US" sz="2800" dirty="0" err="1"/>
              <a:t>Grudin</a:t>
            </a:r>
            <a:r>
              <a:rPr lang="en-US" sz="2800" dirty="0"/>
              <a:t>, J. (2003, June). Personas: practice and theory. In Proceedings of the 2003 conference on Designing for user experiences (pp. 1-15). ACM. </a:t>
            </a:r>
            <a:r>
              <a:rPr lang="en-US" sz="2800" dirty="0">
                <a:hlinkClick r:id="rId2"/>
              </a:rPr>
              <a:t>http://ued.taobao.org/blog/wp-content/uploads/2006/10/Personas%20practice%20and%</a:t>
            </a:r>
            <a:r>
              <a:rPr lang="en-US" sz="2800" dirty="0" smtClean="0">
                <a:hlinkClick r:id="rId2"/>
              </a:rPr>
              <a:t>20theory.pdf</a:t>
            </a:r>
            <a:endParaRPr lang="en-US" sz="2800" dirty="0" smtClean="0"/>
          </a:p>
          <a:p>
            <a:endParaRPr lang="en-US" sz="2800" dirty="0"/>
          </a:p>
          <a:p>
            <a:endParaRPr lang="en-US" sz="2800" dirty="0"/>
          </a:p>
        </p:txBody>
      </p:sp>
    </p:spTree>
    <p:extLst>
      <p:ext uri="{BB962C8B-B14F-4D97-AF65-F5344CB8AC3E}">
        <p14:creationId xmlns:p14="http://schemas.microsoft.com/office/powerpoint/2010/main" val="27676485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a:t>
            </a:r>
            <a:endParaRPr lang="en-US" dirty="0"/>
          </a:p>
        </p:txBody>
      </p:sp>
      <p:pic>
        <p:nvPicPr>
          <p:cNvPr id="4" name="Picture 3"/>
          <p:cNvPicPr>
            <a:picLocks noChangeAspect="1"/>
          </p:cNvPicPr>
          <p:nvPr/>
        </p:nvPicPr>
        <p:blipFill>
          <a:blip r:embed="rId3"/>
          <a:stretch>
            <a:fillRect/>
          </a:stretch>
        </p:blipFill>
        <p:spPr>
          <a:xfrm>
            <a:off x="1453355" y="1417638"/>
            <a:ext cx="6584712" cy="5136076"/>
          </a:xfrm>
          <a:prstGeom prst="rect">
            <a:avLst/>
          </a:prstGeom>
        </p:spPr>
      </p:pic>
    </p:spTree>
    <p:extLst>
      <p:ext uri="{BB962C8B-B14F-4D97-AF65-F5344CB8AC3E}">
        <p14:creationId xmlns:p14="http://schemas.microsoft.com/office/powerpoint/2010/main" val="41122379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Custom 5">
      <a:dk1>
        <a:srgbClr val="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8000"/>
      </a:hlink>
      <a:folHlink>
        <a:srgbClr val="FF8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8569</TotalTime>
  <Words>1659</Words>
  <Application>Microsoft Macintosh PowerPoint</Application>
  <PresentationFormat>On-screen Show (4:3)</PresentationFormat>
  <Paragraphs>201</Paragraphs>
  <Slides>39</Slides>
  <Notes>15</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Black</vt:lpstr>
      <vt:lpstr>Scenarios, Input + Output  CSCI 5839  Fall 2014  Shaun Kane</vt:lpstr>
      <vt:lpstr>Today</vt:lpstr>
      <vt:lpstr>Assignments etc.</vt:lpstr>
      <vt:lpstr>Personas redux</vt:lpstr>
      <vt:lpstr>PowerPoint Presentation</vt:lpstr>
      <vt:lpstr>What to do with personas?</vt:lpstr>
      <vt:lpstr>Users vs. stakeholders  (or primary vs. secondary users)</vt:lpstr>
      <vt:lpstr>Further reading on personas</vt:lpstr>
      <vt:lpstr>Scenarios</vt:lpstr>
      <vt:lpstr>Scenarios</vt:lpstr>
      <vt:lpstr>Scenarios</vt:lpstr>
      <vt:lpstr>Example scenario</vt:lpstr>
      <vt:lpstr>Further reading: scenarios</vt:lpstr>
      <vt:lpstr>Targeted vs. non-targeted use</vt:lpstr>
      <vt:lpstr>What to do about non-targeted use?</vt:lpstr>
      <vt:lpstr>Extending the model</vt:lpstr>
      <vt:lpstr>Let’s try it</vt:lpstr>
      <vt:lpstr>One possibility</vt:lpstr>
      <vt:lpstr>Finally</vt:lpstr>
      <vt:lpstr>I/O is complicated!</vt:lpstr>
      <vt:lpstr>Input and output on mobile devices</vt:lpstr>
      <vt:lpstr>“Traditional” types of input</vt:lpstr>
      <vt:lpstr>Other forms of input</vt:lpstr>
      <vt:lpstr>PowerPoint Presentation</vt:lpstr>
      <vt:lpstr>PowerPoint Presentation</vt:lpstr>
      <vt:lpstr>Change is fast</vt:lpstr>
      <vt:lpstr>6 Thoughts on Input/Output</vt:lpstr>
      <vt:lpstr>1. Consider the environment</vt:lpstr>
      <vt:lpstr>1b. Use while moving</vt:lpstr>
      <vt:lpstr>2. Remember human limitations</vt:lpstr>
      <vt:lpstr>3. Intuitive usually isn’t</vt:lpstr>
      <vt:lpstr>PowerPoint Presentation</vt:lpstr>
      <vt:lpstr>Input is difficult</vt:lpstr>
      <vt:lpstr>4. Reduce input complexity</vt:lpstr>
      <vt:lpstr>5. Leverage past behavior</vt:lpstr>
      <vt:lpstr>PowerPoint Presentation</vt:lpstr>
      <vt:lpstr>6. Leverage context</vt:lpstr>
      <vt:lpstr>PowerPoint Presentation</vt:lpstr>
      <vt:lpstr>Let’s try it</vt:lpstr>
    </vt:vector>
  </TitlesOfParts>
  <Company>UMBC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Hurst</dc:creator>
  <cp:lastModifiedBy>Shaun Kane</cp:lastModifiedBy>
  <cp:revision>1082</cp:revision>
  <dcterms:created xsi:type="dcterms:W3CDTF">2013-01-30T18:39:41Z</dcterms:created>
  <dcterms:modified xsi:type="dcterms:W3CDTF">2014-09-26T05:06:08Z</dcterms:modified>
</cp:coreProperties>
</file>